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6"/>
  </p:notesMasterIdLst>
  <p:sldIdLst>
    <p:sldId id="256" r:id="rId4"/>
    <p:sldId id="304" r:id="rId5"/>
    <p:sldId id="295" r:id="rId6"/>
    <p:sldId id="305" r:id="rId7"/>
    <p:sldId id="307" r:id="rId8"/>
    <p:sldId id="308" r:id="rId9"/>
    <p:sldId id="259" r:id="rId10"/>
    <p:sldId id="261" r:id="rId11"/>
    <p:sldId id="298" r:id="rId12"/>
    <p:sldId id="306" r:id="rId13"/>
    <p:sldId id="263" r:id="rId14"/>
    <p:sldId id="260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74B63"/>
    <a:srgbClr val="414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0"/>
    <p:restoredTop sz="82459"/>
  </p:normalViewPr>
  <p:slideViewPr>
    <p:cSldViewPr snapToGrid="0">
      <p:cViewPr varScale="1">
        <p:scale>
          <a:sx n="85" d="100"/>
          <a:sy n="85" d="100"/>
        </p:scale>
        <p:origin x="9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17A52-EB6F-174F-83A8-4371802D12C9}" type="datetimeFigureOut">
              <a:rPr lang="sv-SE" smtClean="0"/>
              <a:t>2024-04-15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5C90F-B028-5547-8A16-3691E2249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505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41D82-46D8-F241-BCF5-4C4C127C932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93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5C90F-B028-5547-8A16-3691E224940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423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5C90F-B028-5547-8A16-3691E224940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6314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Det lyhörda lyssnandet</a:t>
            </a:r>
          </a:p>
          <a:p>
            <a:pPr marL="0" indent="0">
              <a:buNone/>
            </a:pPr>
            <a:r>
              <a:rPr lang="sv-SE" dirty="0"/>
              <a:t>Ett lyssnande som erkänner barn som fullvärdiga människor kräver…</a:t>
            </a:r>
          </a:p>
          <a:p>
            <a:pPr marL="939800" indent="-207963"/>
            <a:r>
              <a:rPr lang="sv-SE" dirty="0"/>
              <a:t>ett beslut om åtagande </a:t>
            </a:r>
            <a:r>
              <a:rPr lang="sv-SE" sz="1050" dirty="0"/>
              <a:t>(eng. </a:t>
            </a:r>
            <a:r>
              <a:rPr lang="en-GB" sz="1050" i="1" dirty="0"/>
              <a:t>commitment</a:t>
            </a:r>
            <a:r>
              <a:rPr lang="sv-SE" sz="1050" dirty="0"/>
              <a:t>)</a:t>
            </a:r>
            <a:endParaRPr lang="sv-SE" dirty="0"/>
          </a:p>
          <a:p>
            <a:pPr marL="939800" indent="-207963"/>
            <a:r>
              <a:rPr lang="sv-SE" dirty="0"/>
              <a:t>nyfikenhet</a:t>
            </a:r>
          </a:p>
          <a:p>
            <a:pPr marL="939800" indent="-207963"/>
            <a:r>
              <a:rPr lang="sv-SE" dirty="0"/>
              <a:t>öppenhet/mottaglighet</a:t>
            </a:r>
          </a:p>
          <a:p>
            <a:pPr marL="939800" indent="-207963"/>
            <a:r>
              <a:rPr lang="sv-SE" dirty="0"/>
              <a:t>tystnad.</a:t>
            </a:r>
          </a:p>
          <a:p>
            <a:endParaRPr lang="sv-SE" dirty="0"/>
          </a:p>
          <a:p>
            <a:pPr marL="0" indent="0" algn="r">
              <a:buNone/>
            </a:pPr>
            <a:r>
              <a:rPr lang="sv-SE" sz="1050" dirty="0"/>
              <a:t>ur Jana </a:t>
            </a:r>
            <a:r>
              <a:rPr lang="sv-SE" sz="1050" dirty="0" err="1"/>
              <a:t>Mohr</a:t>
            </a:r>
            <a:r>
              <a:rPr lang="sv-SE" sz="1050" dirty="0"/>
              <a:t> Lone, </a:t>
            </a:r>
            <a:r>
              <a:rPr lang="sv-SE" sz="1050" i="1" dirty="0" err="1">
                <a:effectLst/>
              </a:rPr>
              <a:t>Seen</a:t>
            </a:r>
            <a:r>
              <a:rPr lang="sv-SE" sz="1050" i="1" dirty="0">
                <a:effectLst/>
              </a:rPr>
              <a:t> and Not Heard: </a:t>
            </a:r>
            <a:r>
              <a:rPr lang="sv-SE" sz="1050" i="1" dirty="0" err="1">
                <a:effectLst/>
              </a:rPr>
              <a:t>Why</a:t>
            </a:r>
            <a:r>
              <a:rPr lang="sv-SE" sz="1050" i="1" dirty="0">
                <a:effectLst/>
              </a:rPr>
              <a:t> </a:t>
            </a:r>
            <a:r>
              <a:rPr lang="sv-SE" sz="1050" i="1" dirty="0" err="1">
                <a:effectLst/>
              </a:rPr>
              <a:t>Children’s</a:t>
            </a:r>
            <a:r>
              <a:rPr lang="sv-SE" sz="1050" i="1" dirty="0">
                <a:effectLst/>
              </a:rPr>
              <a:t> </a:t>
            </a:r>
            <a:r>
              <a:rPr lang="sv-SE" sz="1050" i="1" dirty="0" err="1">
                <a:effectLst/>
              </a:rPr>
              <a:t>Voices</a:t>
            </a:r>
            <a:r>
              <a:rPr lang="sv-SE" sz="1050" i="1" dirty="0">
                <a:effectLst/>
              </a:rPr>
              <a:t> </a:t>
            </a:r>
            <a:r>
              <a:rPr lang="sv-SE" sz="1050" i="1" dirty="0" err="1">
                <a:effectLst/>
              </a:rPr>
              <a:t>Matter</a:t>
            </a:r>
            <a:endParaRPr lang="sv-SE" sz="1050" i="1" dirty="0">
              <a:effectLst/>
            </a:endParaRP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5C90F-B028-5547-8A16-3691E224940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08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9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598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000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161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864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513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649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753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958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7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026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84"/>
          <a:stretch/>
        </p:blipFill>
        <p:spPr>
          <a:xfrm>
            <a:off x="9878937" y="5872598"/>
            <a:ext cx="2008262" cy="65846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51487-FAB2-408F-9B4F-BE9E91F6DAF7}" type="datetimeFigureOut">
              <a:rPr lang="sv-SE" smtClean="0"/>
              <a:t>2024-04-15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EDD3B-0054-4BD4-8288-49B2D5E9761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222" y="5776035"/>
            <a:ext cx="1671637" cy="83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6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 Medium" panose="000006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766760" y="658545"/>
            <a:ext cx="6658480" cy="2387600"/>
          </a:xfrm>
        </p:spPr>
        <p:txBody>
          <a:bodyPr>
            <a:normAutofit fontScale="90000"/>
          </a:bodyPr>
          <a:lstStyle/>
          <a:p>
            <a:r>
              <a:rPr lang="sv-SE" dirty="0"/>
              <a:t>Child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theology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- Sweden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766758" y="3138220"/>
            <a:ext cx="6658481" cy="1655762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Joseph Sverker</a:t>
            </a:r>
          </a:p>
          <a:p>
            <a:r>
              <a:rPr lang="sv-SE" sz="1600" dirty="0" err="1"/>
              <a:t>Lecturer</a:t>
            </a:r>
            <a:r>
              <a:rPr lang="sv-SE" sz="1600" dirty="0"/>
              <a:t> </a:t>
            </a:r>
            <a:r>
              <a:rPr lang="sv-SE" sz="1600" dirty="0" err="1"/>
              <a:t>Systematic</a:t>
            </a:r>
            <a:r>
              <a:rPr lang="sv-SE" sz="1600" dirty="0"/>
              <a:t> </a:t>
            </a:r>
            <a:r>
              <a:rPr lang="sv-SE" sz="1600" dirty="0" err="1"/>
              <a:t>Theology</a:t>
            </a:r>
            <a:r>
              <a:rPr lang="sv-SE" sz="1600" dirty="0"/>
              <a:t> and Church </a:t>
            </a:r>
            <a:r>
              <a:rPr lang="sv-SE" sz="1600" dirty="0" err="1"/>
              <a:t>History</a:t>
            </a:r>
            <a:endParaRPr lang="sv-SE" sz="1600" dirty="0"/>
          </a:p>
          <a:p>
            <a:r>
              <a:rPr lang="sv-SE" sz="1600" dirty="0"/>
              <a:t>joseph.sverker@ehs.se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805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6B7C98-711F-1B61-7AB3-58931BF3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Child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Theology</a:t>
            </a:r>
            <a:r>
              <a:rPr lang="sv-SE" dirty="0"/>
              <a:t> in Sweden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5C26EB-5396-6C46-47C8-4D7EF84FA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”Jesus till barnen” –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active</a:t>
            </a:r>
            <a:r>
              <a:rPr lang="sv-SE" dirty="0"/>
              <a:t> </a:t>
            </a:r>
            <a:r>
              <a:rPr lang="sv-SE" dirty="0" err="1"/>
              <a:t>conference</a:t>
            </a:r>
            <a:r>
              <a:rPr lang="sv-SE" dirty="0"/>
              <a:t> for </a:t>
            </a:r>
            <a:r>
              <a:rPr lang="sv-SE" dirty="0" err="1"/>
              <a:t>child</a:t>
            </a:r>
            <a:r>
              <a:rPr lang="sv-SE" dirty="0"/>
              <a:t> and </a:t>
            </a:r>
            <a:r>
              <a:rPr lang="sv-SE" dirty="0" err="1"/>
              <a:t>youth</a:t>
            </a:r>
            <a:r>
              <a:rPr lang="sv-SE" dirty="0"/>
              <a:t> </a:t>
            </a:r>
            <a:r>
              <a:rPr lang="sv-SE" dirty="0" err="1"/>
              <a:t>leaders</a:t>
            </a:r>
            <a:endParaRPr lang="sv-SE" dirty="0"/>
          </a:p>
          <a:p>
            <a:r>
              <a:rPr lang="sv-SE" dirty="0"/>
              <a:t>Carin Rubenson – </a:t>
            </a:r>
            <a:r>
              <a:rPr lang="sv-SE" dirty="0" err="1"/>
              <a:t>children</a:t>
            </a:r>
            <a:r>
              <a:rPr lang="sv-SE" dirty="0"/>
              <a:t> in Church </a:t>
            </a:r>
            <a:r>
              <a:rPr lang="sv-SE" dirty="0" err="1"/>
              <a:t>of</a:t>
            </a:r>
            <a:r>
              <a:rPr lang="sv-SE" dirty="0"/>
              <a:t> Sweden</a:t>
            </a:r>
          </a:p>
          <a:p>
            <a:r>
              <a:rPr lang="sv-SE" dirty="0"/>
              <a:t>Caroline </a:t>
            </a:r>
            <a:r>
              <a:rPr lang="sv-SE" dirty="0" err="1"/>
              <a:t>Klintborg</a:t>
            </a:r>
            <a:r>
              <a:rPr lang="sv-SE" dirty="0"/>
              <a:t> – </a:t>
            </a:r>
            <a:r>
              <a:rPr lang="sv-SE" dirty="0" err="1"/>
              <a:t>theology</a:t>
            </a:r>
            <a:r>
              <a:rPr lang="sv-SE" dirty="0"/>
              <a:t> in </a:t>
            </a:r>
            <a:r>
              <a:rPr lang="sv-SE" dirty="0" err="1"/>
              <a:t>Confirmation</a:t>
            </a:r>
            <a:endParaRPr lang="sv-SE" dirty="0"/>
          </a:p>
          <a:p>
            <a:r>
              <a:rPr lang="sv-SE" dirty="0"/>
              <a:t>Fredrik Wenell et al – </a:t>
            </a:r>
            <a:r>
              <a:rPr lang="sv-SE" dirty="0" err="1"/>
              <a:t>teenagers</a:t>
            </a:r>
            <a:r>
              <a:rPr lang="sv-SE" dirty="0"/>
              <a:t> and </a:t>
            </a:r>
            <a:r>
              <a:rPr lang="sv-SE" dirty="0" err="1"/>
              <a:t>young</a:t>
            </a:r>
            <a:r>
              <a:rPr lang="sv-SE" dirty="0"/>
              <a:t> adult and </a:t>
            </a:r>
            <a:r>
              <a:rPr lang="sv-SE" dirty="0" err="1"/>
              <a:t>faith</a:t>
            </a:r>
            <a:r>
              <a:rPr lang="sv-SE" dirty="0"/>
              <a:t> transmission</a:t>
            </a:r>
          </a:p>
          <a:p>
            <a:r>
              <a:rPr lang="sv-SE" dirty="0"/>
              <a:t>Students – </a:t>
            </a:r>
            <a:r>
              <a:rPr lang="sv-SE" dirty="0" err="1"/>
              <a:t>theology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children</a:t>
            </a:r>
            <a:r>
              <a:rPr lang="sv-SE" dirty="0"/>
              <a:t>, </a:t>
            </a:r>
            <a:r>
              <a:rPr lang="sv-SE" dirty="0" err="1"/>
              <a:t>theology</a:t>
            </a:r>
            <a:r>
              <a:rPr lang="sv-SE" dirty="0"/>
              <a:t> by </a:t>
            </a:r>
            <a:r>
              <a:rPr lang="sv-SE" dirty="0" err="1"/>
              <a:t>children</a:t>
            </a:r>
            <a:endParaRPr lang="sv-SE" dirty="0"/>
          </a:p>
          <a:p>
            <a:r>
              <a:rPr lang="sv-SE" dirty="0"/>
              <a:t>Maria </a:t>
            </a:r>
            <a:r>
              <a:rPr lang="sv-SE" dirty="0" err="1"/>
              <a:t>Furusand</a:t>
            </a:r>
            <a:r>
              <a:rPr lang="sv-SE" dirty="0"/>
              <a:t> – Christian </a:t>
            </a:r>
            <a:r>
              <a:rPr lang="sv-SE" dirty="0" err="1"/>
              <a:t>parenting</a:t>
            </a:r>
            <a:endParaRPr lang="sv-SE" dirty="0"/>
          </a:p>
          <a:p>
            <a:r>
              <a:rPr lang="sv-SE" dirty="0"/>
              <a:t>”Hemmasnack” – </a:t>
            </a:r>
            <a:r>
              <a:rPr lang="sv-SE" dirty="0" err="1"/>
              <a:t>poddcast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children’s</a:t>
            </a:r>
            <a:r>
              <a:rPr lang="sv-SE" dirty="0"/>
              <a:t> </a:t>
            </a:r>
            <a:r>
              <a:rPr lang="sv-SE" dirty="0" err="1"/>
              <a:t>questions</a:t>
            </a:r>
            <a:r>
              <a:rPr lang="sv-SE" dirty="0"/>
              <a:t> and </a:t>
            </a:r>
            <a:r>
              <a:rPr lang="sv-SE"/>
              <a:t>reflections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0772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DFD3F3-63CF-FB4B-9366-06EF9506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Reflection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278FC2-19AF-E046-9034-7CEFCACB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0728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What</a:t>
            </a:r>
            <a:r>
              <a:rPr lang="sv-SE" dirty="0"/>
              <a:t> is </a:t>
            </a:r>
            <a:r>
              <a:rPr lang="sv-SE" dirty="0" err="1"/>
              <a:t>needed</a:t>
            </a:r>
            <a:r>
              <a:rPr lang="sv-SE" dirty="0"/>
              <a:t> to be </a:t>
            </a:r>
            <a:r>
              <a:rPr lang="sv-SE" dirty="0" err="1"/>
              <a:t>done</a:t>
            </a:r>
            <a:r>
              <a:rPr lang="sv-SE" dirty="0"/>
              <a:t> in </a:t>
            </a:r>
            <a:r>
              <a:rPr lang="sv-SE" dirty="0" err="1"/>
              <a:t>child</a:t>
            </a:r>
            <a:r>
              <a:rPr lang="sv-SE" dirty="0"/>
              <a:t>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theology</a:t>
            </a:r>
            <a:r>
              <a:rPr lang="sv-SE" dirty="0"/>
              <a:t> </a:t>
            </a:r>
            <a:r>
              <a:rPr lang="sv-SE" dirty="0" err="1"/>
              <a:t>today</a:t>
            </a:r>
            <a:r>
              <a:rPr lang="sv-SE" dirty="0"/>
              <a:t>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contributions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I ask for in a </a:t>
            </a:r>
            <a:r>
              <a:rPr lang="sv-SE" dirty="0" err="1"/>
              <a:t>book</a:t>
            </a:r>
            <a:r>
              <a:rPr lang="sv-SE" dirty="0"/>
              <a:t> in Swedish?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theme</a:t>
            </a:r>
            <a:r>
              <a:rPr lang="sv-SE" dirty="0"/>
              <a:t> or </a:t>
            </a:r>
            <a:r>
              <a:rPr lang="sv-SE" dirty="0" err="1"/>
              <a:t>question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as a </a:t>
            </a:r>
            <a:r>
              <a:rPr lang="sv-SE" dirty="0" err="1"/>
              <a:t>uniting</a:t>
            </a:r>
            <a:r>
              <a:rPr lang="sv-SE" dirty="0"/>
              <a:t> </a:t>
            </a:r>
            <a:r>
              <a:rPr lang="sv-SE" dirty="0" err="1"/>
              <a:t>thread</a:t>
            </a:r>
            <a:r>
              <a:rPr lang="sv-SE" dirty="0"/>
              <a:t> for a </a:t>
            </a:r>
            <a:r>
              <a:rPr lang="sv-SE" dirty="0" err="1"/>
              <a:t>anthology</a:t>
            </a:r>
            <a:r>
              <a:rPr lang="sv-SE" dirty="0"/>
              <a:t>? (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otherwise</a:t>
            </a:r>
            <a:r>
              <a:rPr lang="sv-SE" dirty="0"/>
              <a:t> </a:t>
            </a:r>
            <a:r>
              <a:rPr lang="sv-SE" dirty="0" err="1"/>
              <a:t>might</a:t>
            </a:r>
            <a:r>
              <a:rPr lang="sv-SE" dirty="0"/>
              <a:t> </a:t>
            </a:r>
            <a:r>
              <a:rPr lang="sv-SE" dirty="0" err="1"/>
              <a:t>become</a:t>
            </a:r>
            <a:r>
              <a:rPr lang="sv-SE" dirty="0"/>
              <a:t> </a:t>
            </a:r>
            <a:r>
              <a:rPr lang="sv-SE" dirty="0" err="1"/>
              <a:t>disparate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6925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02BE1-85C6-B74B-AA7F-8D698105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Reading </a:t>
            </a:r>
            <a:r>
              <a:rPr lang="sv-SE"/>
              <a:t>recommendations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E5B1F5-B42E-CB4C-81DD-D24632828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602"/>
            <a:ext cx="9500616" cy="4747410"/>
          </a:xfrm>
        </p:spPr>
        <p:txBody>
          <a:bodyPr>
            <a:normAutofit fontScale="62500" lnSpcReduction="20000"/>
          </a:bodyPr>
          <a:lstStyle/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Marcia Bunge (red.)</a:t>
            </a:r>
            <a:r>
              <a:rPr lang="sv-SE" dirty="0"/>
              <a:t>, </a:t>
            </a:r>
            <a:r>
              <a:rPr lang="sv-SE" i="1" dirty="0"/>
              <a:t>Child </a:t>
            </a:r>
            <a:r>
              <a:rPr lang="sv-SE" i="1" dirty="0" err="1"/>
              <a:t>Theology</a:t>
            </a:r>
            <a:r>
              <a:rPr lang="sv-SE" i="1" dirty="0"/>
              <a:t>: Diverse </a:t>
            </a:r>
            <a:r>
              <a:rPr lang="sv-SE" i="1" dirty="0" err="1"/>
              <a:t>Methods</a:t>
            </a:r>
            <a:r>
              <a:rPr lang="sv-SE" i="1" dirty="0"/>
              <a:t> and Global </a:t>
            </a:r>
            <a:r>
              <a:rPr lang="sv-SE" i="1" dirty="0" err="1"/>
              <a:t>Perspectives</a:t>
            </a:r>
            <a:r>
              <a:rPr lang="sv-SE" dirty="0"/>
              <a:t>, New York: </a:t>
            </a:r>
            <a:r>
              <a:rPr lang="sv-SE" dirty="0" err="1"/>
              <a:t>Orbis</a:t>
            </a:r>
            <a:r>
              <a:rPr lang="sv-SE" dirty="0"/>
              <a:t> 	Books, 2021.</a:t>
            </a:r>
            <a:endParaRPr lang="sv-SE" b="1" dirty="0"/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Katrin </a:t>
            </a:r>
            <a:r>
              <a:rPr lang="sv-SE" b="1" dirty="0" err="1"/>
              <a:t>Byréus</a:t>
            </a:r>
            <a:r>
              <a:rPr lang="sv-SE" dirty="0"/>
              <a:t>, </a:t>
            </a:r>
            <a:r>
              <a:rPr lang="sv-SE" i="1" dirty="0"/>
              <a:t>Du har huvudrollen i ditt liv: om forumspel som pedagogisk metod för frigörelse 	och förändring</a:t>
            </a:r>
            <a:r>
              <a:rPr lang="sv-SE" dirty="0"/>
              <a:t>, Stockholm: Liber, 2010.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Sören </a:t>
            </a:r>
            <a:r>
              <a:rPr lang="sv-SE" b="1" dirty="0" err="1"/>
              <a:t>Dalevi</a:t>
            </a:r>
            <a:r>
              <a:rPr lang="sv-SE" dirty="0"/>
              <a:t>, ”Varför berätta Bibeln för barn?”, Uppsala, Svenska kyrkan, 2020.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Robert Jenson &amp; Solveig Lucia Gold</a:t>
            </a:r>
            <a:r>
              <a:rPr lang="sv-SE" dirty="0"/>
              <a:t>, </a:t>
            </a:r>
            <a:r>
              <a:rPr lang="sv-SE" i="1" dirty="0" err="1"/>
              <a:t>Conversations</a:t>
            </a:r>
            <a:r>
              <a:rPr lang="sv-SE" i="1" dirty="0"/>
              <a:t> </a:t>
            </a:r>
            <a:r>
              <a:rPr lang="sv-SE" i="1" dirty="0" err="1"/>
              <a:t>with</a:t>
            </a:r>
            <a:r>
              <a:rPr lang="sv-SE" i="1" dirty="0"/>
              <a:t> </a:t>
            </a:r>
            <a:r>
              <a:rPr lang="sv-SE" i="1" dirty="0" err="1"/>
              <a:t>Poppi</a:t>
            </a:r>
            <a:r>
              <a:rPr lang="sv-SE" i="1" dirty="0"/>
              <a:t> </a:t>
            </a:r>
            <a:r>
              <a:rPr lang="sv-SE" i="1" dirty="0" err="1"/>
              <a:t>about</a:t>
            </a:r>
            <a:r>
              <a:rPr lang="sv-SE" i="1" dirty="0"/>
              <a:t> God: An </a:t>
            </a:r>
            <a:r>
              <a:rPr lang="sv-SE" i="1" dirty="0" err="1"/>
              <a:t>eight</a:t>
            </a:r>
            <a:r>
              <a:rPr lang="sv-SE" i="1" dirty="0"/>
              <a:t>-</a:t>
            </a:r>
            <a:r>
              <a:rPr lang="sv-SE" i="1" dirty="0" err="1"/>
              <a:t>year</a:t>
            </a:r>
            <a:r>
              <a:rPr lang="sv-SE" i="1" dirty="0"/>
              <a:t>-old and 	</a:t>
            </a:r>
            <a:r>
              <a:rPr lang="sv-SE" i="1" dirty="0" err="1"/>
              <a:t>her</a:t>
            </a:r>
            <a:r>
              <a:rPr lang="sv-SE" i="1" dirty="0"/>
              <a:t> </a:t>
            </a:r>
            <a:r>
              <a:rPr lang="sv-SE" i="1" dirty="0" err="1"/>
              <a:t>theologian</a:t>
            </a:r>
            <a:r>
              <a:rPr lang="sv-SE" i="1" dirty="0"/>
              <a:t> </a:t>
            </a:r>
            <a:r>
              <a:rPr lang="sv-SE" i="1" dirty="0" err="1"/>
              <a:t>grandfather</a:t>
            </a:r>
            <a:r>
              <a:rPr lang="sv-SE" i="1" dirty="0"/>
              <a:t> </a:t>
            </a:r>
            <a:r>
              <a:rPr lang="sv-SE" i="1" dirty="0" err="1"/>
              <a:t>trade</a:t>
            </a:r>
            <a:r>
              <a:rPr lang="sv-SE" i="1" dirty="0"/>
              <a:t> </a:t>
            </a:r>
            <a:r>
              <a:rPr lang="sv-SE" i="1" dirty="0" err="1"/>
              <a:t>questions</a:t>
            </a:r>
            <a:r>
              <a:rPr lang="sv-SE" dirty="0"/>
              <a:t>, Grand Rapids: Brazos Press, 2006.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Christian Smith &amp; Amy </a:t>
            </a:r>
            <a:r>
              <a:rPr lang="sv-SE" b="1" dirty="0" err="1"/>
              <a:t>Adamczyk</a:t>
            </a:r>
            <a:r>
              <a:rPr lang="sv-SE" dirty="0"/>
              <a:t>, </a:t>
            </a:r>
            <a:r>
              <a:rPr lang="sv-SE" i="1" dirty="0" err="1"/>
              <a:t>Handing</a:t>
            </a:r>
            <a:r>
              <a:rPr lang="sv-SE" i="1" dirty="0"/>
              <a:t> Down the Faith:</a:t>
            </a:r>
            <a:r>
              <a:rPr lang="sv-SE" dirty="0"/>
              <a:t> </a:t>
            </a:r>
            <a:r>
              <a:rPr lang="sv-SE" i="1" dirty="0" err="1"/>
              <a:t>How</a:t>
            </a:r>
            <a:r>
              <a:rPr lang="sv-SE" i="1" dirty="0"/>
              <a:t> </a:t>
            </a:r>
            <a:r>
              <a:rPr lang="sv-SE" i="1" dirty="0" err="1"/>
              <a:t>Parents</a:t>
            </a:r>
            <a:r>
              <a:rPr lang="sv-SE" i="1" dirty="0"/>
              <a:t> Pass </a:t>
            </a:r>
            <a:r>
              <a:rPr lang="sv-SE" i="1" dirty="0" err="1"/>
              <a:t>Their</a:t>
            </a:r>
            <a:r>
              <a:rPr lang="sv-SE" i="1" dirty="0"/>
              <a:t> Religion on 	to the </a:t>
            </a:r>
            <a:r>
              <a:rPr lang="sv-SE" i="1" dirty="0" err="1"/>
              <a:t>Next</a:t>
            </a:r>
            <a:r>
              <a:rPr lang="sv-SE" i="1" dirty="0"/>
              <a:t> Generation</a:t>
            </a:r>
            <a:r>
              <a:rPr lang="sv-SE" dirty="0"/>
              <a:t>, Oxford: Oxford University Press, 2021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Joseph Sverker</a:t>
            </a:r>
            <a:r>
              <a:rPr lang="sv-SE" dirty="0"/>
              <a:t>, </a:t>
            </a:r>
            <a:r>
              <a:rPr lang="sv-SE" i="1" dirty="0"/>
              <a:t>Undrar om Gud: en bok för nyfikna</a:t>
            </a:r>
            <a:r>
              <a:rPr lang="sv-SE" dirty="0"/>
              <a:t>, Stockholm: Libris, 2022.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Maria </a:t>
            </a:r>
            <a:r>
              <a:rPr lang="sv-SE" b="1" dirty="0" err="1"/>
              <a:t>Södling</a:t>
            </a:r>
            <a:r>
              <a:rPr lang="sv-SE" dirty="0"/>
              <a:t>, </a:t>
            </a:r>
            <a:r>
              <a:rPr lang="sv-SE" i="1" dirty="0"/>
              <a:t>Livsmod: om teologi, barn och unga</a:t>
            </a:r>
            <a:r>
              <a:rPr lang="sv-SE" dirty="0"/>
              <a:t>, Uppsala: Svenska kyrkan, 2013.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Katarina Westerlund</a:t>
            </a:r>
            <a:r>
              <a:rPr lang="sv-SE" dirty="0"/>
              <a:t>, ”</a:t>
            </a:r>
            <a:r>
              <a:rPr lang="sv-SE" dirty="0" err="1"/>
              <a:t>Ecce</a:t>
            </a:r>
            <a:r>
              <a:rPr lang="sv-SE" dirty="0"/>
              <a:t> </a:t>
            </a:r>
            <a:r>
              <a:rPr lang="sv-SE" dirty="0" err="1"/>
              <a:t>puer</a:t>
            </a:r>
            <a:r>
              <a:rPr lang="sv-SE" dirty="0"/>
              <a:t>! : om barns betydelse för människosyn och världsbild” i 	</a:t>
            </a:r>
            <a:r>
              <a:rPr lang="sv-SE" i="1" dirty="0"/>
              <a:t>Mening och mönster : bilder av teologi och livsåskådningsforskning. Festskrift 	till Carl Reinhold Bråkenhielm,</a:t>
            </a:r>
            <a:r>
              <a:rPr lang="sv-SE" dirty="0"/>
              <a:t> Uppsala: Acta </a:t>
            </a:r>
            <a:r>
              <a:rPr lang="sv-SE" dirty="0" err="1"/>
              <a:t>Universitatis</a:t>
            </a:r>
            <a:r>
              <a:rPr lang="sv-SE" dirty="0"/>
              <a:t> </a:t>
            </a:r>
            <a:r>
              <a:rPr lang="sv-SE" dirty="0" err="1"/>
              <a:t>Upsaliensis</a:t>
            </a:r>
            <a:r>
              <a:rPr lang="sv-SE" dirty="0"/>
              <a:t>, 2010.</a:t>
            </a:r>
          </a:p>
          <a:p>
            <a:pPr>
              <a:tabLst>
                <a:tab pos="1501775" algn="l"/>
                <a:tab pos="1722438" algn="l"/>
                <a:tab pos="2163763" algn="l"/>
              </a:tabLst>
            </a:pPr>
            <a:r>
              <a:rPr lang="sv-SE" b="1" dirty="0"/>
              <a:t>Keith J. White</a:t>
            </a:r>
            <a:r>
              <a:rPr lang="sv-SE" dirty="0"/>
              <a:t> – sök ”Child </a:t>
            </a:r>
            <a:r>
              <a:rPr lang="sv-SE" dirty="0" err="1"/>
              <a:t>Theology</a:t>
            </a:r>
            <a:r>
              <a:rPr lang="sv-SE" dirty="0"/>
              <a:t> </a:t>
            </a:r>
            <a:r>
              <a:rPr lang="sv-SE" dirty="0" err="1"/>
              <a:t>Movement</a:t>
            </a:r>
            <a:r>
              <a:rPr lang="sv-SE" dirty="0"/>
              <a:t>” och boken </a:t>
            </a:r>
            <a:r>
              <a:rPr lang="sv-SE" i="1" dirty="0" err="1"/>
              <a:t>Introducing</a:t>
            </a:r>
            <a:r>
              <a:rPr lang="sv-SE" i="1" dirty="0"/>
              <a:t> Child </a:t>
            </a:r>
            <a:r>
              <a:rPr lang="sv-SE" i="1" dirty="0" err="1"/>
              <a:t>Theology</a:t>
            </a:r>
            <a:r>
              <a:rPr lang="sv-SE" i="1" dirty="0"/>
              <a:t>: 	</a:t>
            </a:r>
            <a:r>
              <a:rPr lang="sv-SE" i="1" dirty="0" err="1"/>
              <a:t>Theological</a:t>
            </a:r>
            <a:r>
              <a:rPr lang="sv-SE" i="1" dirty="0"/>
              <a:t> Foundations for </a:t>
            </a:r>
            <a:r>
              <a:rPr lang="sv-SE" i="1" dirty="0" err="1"/>
              <a:t>Holistic</a:t>
            </a:r>
            <a:r>
              <a:rPr lang="sv-SE" i="1" dirty="0"/>
              <a:t> Child </a:t>
            </a:r>
            <a:r>
              <a:rPr lang="sv-SE" i="1" dirty="0" err="1"/>
              <a:t>Development</a:t>
            </a:r>
            <a:r>
              <a:rPr lang="sv-SE" dirty="0"/>
              <a:t> (2010).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5BC395F-9DE4-21F0-3A7B-568A7A391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44" y="6012141"/>
            <a:ext cx="507064" cy="50706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0675E15C-9C52-4A7A-B56C-A81CF8464553}"/>
              </a:ext>
            </a:extLst>
          </p:cNvPr>
          <p:cNvSpPr txBox="1"/>
          <p:nvPr/>
        </p:nvSpPr>
        <p:spPr>
          <a:xfrm>
            <a:off x="1115046" y="6173815"/>
            <a:ext cx="18408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@undraromgud</a:t>
            </a:r>
          </a:p>
        </p:txBody>
      </p:sp>
    </p:spTree>
    <p:extLst>
      <p:ext uri="{BB962C8B-B14F-4D97-AF65-F5344CB8AC3E}">
        <p14:creationId xmlns:p14="http://schemas.microsoft.com/office/powerpoint/2010/main" val="250317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178FB1-EF60-D770-754A-5EE3C1DB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FA6E17-8C12-2407-4B64-BD392E288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7166" y="2614158"/>
            <a:ext cx="6721270" cy="1325563"/>
          </a:xfrm>
        </p:spPr>
        <p:txBody>
          <a:bodyPr>
            <a:normAutofit fontScale="92500" lnSpcReduction="10000"/>
          </a:bodyPr>
          <a:lstStyle/>
          <a:p>
            <a:r>
              <a:rPr lang="sv-SE" dirty="0" err="1"/>
              <a:t>Theology</a:t>
            </a:r>
            <a:r>
              <a:rPr lang="sv-SE" dirty="0"/>
              <a:t> for </a:t>
            </a:r>
            <a:r>
              <a:rPr lang="sv-SE" dirty="0" err="1"/>
              <a:t>children</a:t>
            </a:r>
            <a:endParaRPr lang="sv-SE" dirty="0"/>
          </a:p>
          <a:p>
            <a:r>
              <a:rPr lang="sv-SE" u="sng" dirty="0" err="1"/>
              <a:t>Attentive</a:t>
            </a:r>
            <a:r>
              <a:rPr lang="sv-SE" dirty="0"/>
              <a:t> </a:t>
            </a:r>
            <a:r>
              <a:rPr lang="sv-SE" dirty="0" err="1"/>
              <a:t>listening</a:t>
            </a:r>
            <a:endParaRPr lang="sv-SE" dirty="0"/>
          </a:p>
          <a:p>
            <a:r>
              <a:rPr lang="sv-SE" dirty="0"/>
              <a:t>Learning </a:t>
            </a:r>
            <a:r>
              <a:rPr lang="sv-SE" i="1" dirty="0"/>
              <a:t>from</a:t>
            </a:r>
            <a:r>
              <a:rPr lang="sv-SE" dirty="0"/>
              <a:t> religion</a:t>
            </a:r>
          </a:p>
        </p:txBody>
      </p:sp>
      <p:pic>
        <p:nvPicPr>
          <p:cNvPr id="4" name="Platshållare för innehåll 4">
            <a:extLst>
              <a:ext uri="{FF2B5EF4-FFF2-40B4-BE49-F238E27FC236}">
                <a16:creationId xmlns:a16="http://schemas.microsoft.com/office/drawing/2014/main" id="{1A7087DC-DA39-B7C0-51C2-A3C668AB7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45" y="287687"/>
            <a:ext cx="4408927" cy="597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63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Independent </a:t>
            </a:r>
            <a:r>
              <a:rPr lang="sv-SE" dirty="0" err="1"/>
              <a:t>individuals</a:t>
            </a:r>
            <a:r>
              <a:rPr lang="sv-SE" dirty="0"/>
              <a:t> or </a:t>
            </a:r>
            <a:r>
              <a:rPr lang="sv-SE" dirty="0" err="1"/>
              <a:t>mutually</a:t>
            </a:r>
            <a:r>
              <a:rPr lang="sv-SE" dirty="0"/>
              <a:t> </a:t>
            </a:r>
            <a:r>
              <a:rPr lang="sv-SE" dirty="0" err="1"/>
              <a:t>constitutive</a:t>
            </a:r>
            <a:r>
              <a:rPr lang="sv-SE" dirty="0"/>
              <a:t> persons?</a:t>
            </a:r>
          </a:p>
        </p:txBody>
      </p:sp>
      <p:pic>
        <p:nvPicPr>
          <p:cNvPr id="4" name="Picture 3" descr="Individuella självet vs det kollektiva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20" r="47393" b="20338"/>
          <a:stretch/>
        </p:blipFill>
        <p:spPr>
          <a:xfrm>
            <a:off x="729803" y="1974436"/>
            <a:ext cx="4732933" cy="39559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56452" y="1844405"/>
            <a:ext cx="570574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”</a:t>
            </a:r>
            <a:r>
              <a:rPr lang="sv-SE" sz="2000" dirty="0" err="1"/>
              <a:t>Which</a:t>
            </a:r>
            <a:r>
              <a:rPr lang="sv-SE" sz="2000" dirty="0"/>
              <a:t> human </a:t>
            </a:r>
            <a:r>
              <a:rPr lang="sv-SE" sz="2000" dirty="0" err="1"/>
              <a:t>being</a:t>
            </a:r>
            <a:r>
              <a:rPr lang="sv-SE" sz="2000" dirty="0"/>
              <a:t> is </a:t>
            </a:r>
            <a:r>
              <a:rPr lang="sv-SE" sz="2000" dirty="0" err="1"/>
              <a:t>free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human relations? As infants </a:t>
            </a:r>
            <a:r>
              <a:rPr lang="sv-SE" sz="2000" dirty="0" err="1"/>
              <a:t>we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entirely</a:t>
            </a:r>
            <a:r>
              <a:rPr lang="sv-SE" sz="2000" dirty="0"/>
              <a:t> </a:t>
            </a:r>
            <a:r>
              <a:rPr lang="sv-SE" sz="2000" dirty="0" err="1"/>
              <a:t>dependent</a:t>
            </a:r>
            <a:r>
              <a:rPr lang="sv-SE" sz="2000" dirty="0"/>
              <a:t> on </a:t>
            </a:r>
            <a:r>
              <a:rPr lang="sv-SE" sz="2000" dirty="0" err="1"/>
              <a:t>otters</a:t>
            </a:r>
            <a:r>
              <a:rPr lang="sv-SE" sz="2000" dirty="0"/>
              <a:t> for </a:t>
            </a:r>
            <a:r>
              <a:rPr lang="sv-SE" sz="2000" dirty="0" err="1"/>
              <a:t>our</a:t>
            </a:r>
            <a:r>
              <a:rPr lang="sv-SE" sz="2000" dirty="0"/>
              <a:t> </a:t>
            </a:r>
            <a:r>
              <a:rPr lang="sv-SE" sz="2000" dirty="0" err="1"/>
              <a:t>existence</a:t>
            </a:r>
            <a:r>
              <a:rPr lang="sv-SE" sz="2000" dirty="0"/>
              <a:t>. </a:t>
            </a:r>
            <a:r>
              <a:rPr lang="sv-SE" sz="2000" dirty="0" err="1"/>
              <a:t>Those</a:t>
            </a:r>
            <a:r>
              <a:rPr lang="sv-SE" sz="2000" dirty="0"/>
              <a:t> </a:t>
            </a:r>
            <a:r>
              <a:rPr lang="sv-SE" sz="2000" dirty="0" err="1"/>
              <a:t>others</a:t>
            </a:r>
            <a:r>
              <a:rPr lang="sv-SE" sz="2000" dirty="0"/>
              <a:t> </a:t>
            </a:r>
            <a:r>
              <a:rPr lang="sv-SE" sz="2000" dirty="0" err="1"/>
              <a:t>teach</a:t>
            </a:r>
            <a:r>
              <a:rPr lang="sv-SE" sz="2000" dirty="0"/>
              <a:t> </a:t>
            </a:r>
            <a:r>
              <a:rPr lang="sv-SE" sz="2000" dirty="0" err="1"/>
              <a:t>us</a:t>
            </a:r>
            <a:r>
              <a:rPr lang="sv-SE" sz="2000" dirty="0"/>
              <a:t> </a:t>
            </a:r>
            <a:r>
              <a:rPr lang="sv-SE" sz="2000" dirty="0" err="1"/>
              <a:t>language</a:t>
            </a:r>
            <a:r>
              <a:rPr lang="sv-SE" sz="2000" dirty="0"/>
              <a:t>, </a:t>
            </a:r>
            <a:r>
              <a:rPr lang="sv-SE" sz="2000" dirty="0" err="1"/>
              <a:t>values</a:t>
            </a:r>
            <a:r>
              <a:rPr lang="sv-SE" sz="2000" dirty="0"/>
              <a:t>, </a:t>
            </a:r>
            <a:r>
              <a:rPr lang="sv-SE" sz="2000" dirty="0" err="1"/>
              <a:t>stories</a:t>
            </a:r>
            <a:r>
              <a:rPr lang="sv-SE" sz="2000" dirty="0"/>
              <a:t> - in short, a </a:t>
            </a:r>
            <a:r>
              <a:rPr lang="sv-SE" sz="2000" dirty="0" err="1"/>
              <a:t>world</a:t>
            </a:r>
            <a:r>
              <a:rPr lang="sv-SE" sz="2000" dirty="0"/>
              <a:t>. </a:t>
            </a:r>
            <a:r>
              <a:rPr lang="sv-SE" sz="2000" dirty="0" err="1"/>
              <a:t>Even</a:t>
            </a:r>
            <a:r>
              <a:rPr lang="sv-SE" sz="2000" dirty="0"/>
              <a:t> </a:t>
            </a:r>
            <a:r>
              <a:rPr lang="sv-SE" sz="2000" dirty="0" err="1"/>
              <a:t>our</a:t>
            </a:r>
            <a:r>
              <a:rPr lang="sv-SE" sz="2000" dirty="0"/>
              <a:t> </a:t>
            </a:r>
            <a:r>
              <a:rPr lang="sv-SE" sz="2000" dirty="0" err="1"/>
              <a:t>very</a:t>
            </a:r>
            <a:r>
              <a:rPr lang="sv-SE" sz="2000" dirty="0"/>
              <a:t> </a:t>
            </a:r>
            <a:r>
              <a:rPr lang="sv-SE" sz="2000" dirty="0" err="1"/>
              <a:t>limited</a:t>
            </a:r>
            <a:r>
              <a:rPr lang="sv-SE" sz="2000" dirty="0"/>
              <a:t> </a:t>
            </a:r>
            <a:r>
              <a:rPr lang="sv-SE" sz="2000" dirty="0" err="1"/>
              <a:t>capacity</a:t>
            </a:r>
            <a:r>
              <a:rPr lang="sv-SE" sz="2000" dirty="0"/>
              <a:t> to '</a:t>
            </a:r>
            <a:r>
              <a:rPr lang="sv-SE" sz="2000" dirty="0" err="1"/>
              <a:t>close</a:t>
            </a:r>
            <a:r>
              <a:rPr lang="sv-SE" sz="2000" dirty="0"/>
              <a:t> </a:t>
            </a:r>
            <a:r>
              <a:rPr lang="sv-SE" sz="2000" dirty="0" err="1"/>
              <a:t>ourselves</a:t>
            </a:r>
            <a:r>
              <a:rPr lang="sv-SE" sz="2000" dirty="0"/>
              <a:t> off from </a:t>
            </a:r>
            <a:r>
              <a:rPr lang="sv-SE" sz="2000" dirty="0" err="1"/>
              <a:t>others</a:t>
            </a:r>
            <a:r>
              <a:rPr lang="sv-SE" sz="2000" dirty="0"/>
              <a:t>' is </a:t>
            </a:r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conceivable</a:t>
            </a:r>
            <a:r>
              <a:rPr lang="sv-SE" sz="2000" dirty="0"/>
              <a:t> </a:t>
            </a:r>
            <a:r>
              <a:rPr lang="sv-SE" sz="2000" dirty="0" err="1"/>
              <a:t>because</a:t>
            </a:r>
            <a:r>
              <a:rPr lang="sv-SE" sz="2000" dirty="0"/>
              <a:t> </a:t>
            </a:r>
            <a:r>
              <a:rPr lang="sv-SE" sz="2000" dirty="0" err="1"/>
              <a:t>we</a:t>
            </a:r>
            <a:r>
              <a:rPr lang="sv-SE" sz="2000" dirty="0"/>
              <a:t> </a:t>
            </a:r>
            <a:r>
              <a:rPr lang="sv-SE" sz="2000" dirty="0" err="1"/>
              <a:t>have</a:t>
            </a:r>
            <a:r>
              <a:rPr lang="sv-SE" sz="2000" dirty="0"/>
              <a:t> </a:t>
            </a:r>
            <a:r>
              <a:rPr lang="sv-SE" sz="2000" dirty="0" err="1"/>
              <a:t>already</a:t>
            </a:r>
            <a:r>
              <a:rPr lang="sv-SE" sz="2000" dirty="0"/>
              <a:t> </a:t>
            </a:r>
            <a:r>
              <a:rPr lang="sv-SE" sz="2000" dirty="0" err="1"/>
              <a:t>been</a:t>
            </a:r>
            <a:r>
              <a:rPr lang="sv-SE" sz="2000" dirty="0"/>
              <a:t> </a:t>
            </a:r>
            <a:r>
              <a:rPr lang="sv-SE" sz="2000" dirty="0" err="1"/>
              <a:t>socially</a:t>
            </a:r>
            <a:r>
              <a:rPr lang="sv-SE" sz="2000" dirty="0"/>
              <a:t> </a:t>
            </a:r>
            <a:r>
              <a:rPr lang="sv-SE" sz="2000" dirty="0" err="1"/>
              <a:t>constituted</a:t>
            </a:r>
            <a:r>
              <a:rPr lang="sv-SE" sz="2000" dirty="0"/>
              <a:t>. I </a:t>
            </a:r>
            <a:r>
              <a:rPr lang="sv-SE" sz="2000" dirty="0" err="1"/>
              <a:t>need</a:t>
            </a:r>
            <a:r>
              <a:rPr lang="sv-SE" sz="2000" dirty="0"/>
              <a:t> </a:t>
            </a:r>
            <a:r>
              <a:rPr lang="sv-SE" sz="2000" dirty="0" err="1"/>
              <a:t>other</a:t>
            </a:r>
            <a:r>
              <a:rPr lang="sv-SE" sz="2000" dirty="0"/>
              <a:t> </a:t>
            </a:r>
            <a:r>
              <a:rPr lang="sv-SE" sz="2000" dirty="0" err="1"/>
              <a:t>people</a:t>
            </a:r>
            <a:r>
              <a:rPr lang="sv-SE" sz="2000" dirty="0"/>
              <a:t> </a:t>
            </a:r>
            <a:r>
              <a:rPr lang="sv-SE" sz="2000" dirty="0" err="1"/>
              <a:t>even</a:t>
            </a:r>
            <a:r>
              <a:rPr lang="sv-SE" sz="2000" dirty="0"/>
              <a:t> in order to </a:t>
            </a:r>
            <a:r>
              <a:rPr lang="sv-SE" sz="2000" dirty="0" err="1"/>
              <a:t>shut</a:t>
            </a:r>
            <a:r>
              <a:rPr lang="sv-SE" sz="2000" dirty="0"/>
              <a:t> </a:t>
            </a:r>
            <a:r>
              <a:rPr lang="sv-SE" sz="2000" dirty="0" err="1"/>
              <a:t>myself</a:t>
            </a:r>
            <a:r>
              <a:rPr lang="sv-SE" sz="2000" dirty="0"/>
              <a:t> off from </a:t>
            </a:r>
            <a:r>
              <a:rPr lang="sv-SE" sz="2000" dirty="0" err="1"/>
              <a:t>them</a:t>
            </a:r>
            <a:r>
              <a:rPr lang="sv-SE" sz="2000" dirty="0"/>
              <a:t>. </a:t>
            </a:r>
            <a:r>
              <a:rPr lang="sv-SE" sz="2000" dirty="0" err="1"/>
              <a:t>We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constituted</a:t>
            </a:r>
            <a:r>
              <a:rPr lang="sv-SE" sz="2000" dirty="0"/>
              <a:t>, not 'auto-</a:t>
            </a:r>
            <a:r>
              <a:rPr lang="sv-SE" sz="2000" dirty="0" err="1"/>
              <a:t>nomously</a:t>
            </a:r>
            <a:r>
              <a:rPr lang="sv-SE" sz="2000" dirty="0"/>
              <a:t>', not </a:t>
            </a:r>
            <a:r>
              <a:rPr lang="sv-SE" sz="2000" dirty="0" err="1"/>
              <a:t>despite</a:t>
            </a:r>
            <a:r>
              <a:rPr lang="sv-SE" sz="2000" dirty="0"/>
              <a:t> </a:t>
            </a:r>
            <a:r>
              <a:rPr lang="sv-SE" sz="2000" dirty="0" err="1"/>
              <a:t>others</a:t>
            </a:r>
            <a:r>
              <a:rPr lang="sv-SE" sz="2000" dirty="0"/>
              <a:t>, </a:t>
            </a:r>
            <a:r>
              <a:rPr lang="sv-SE" sz="2000" dirty="0" err="1"/>
              <a:t>but</a:t>
            </a:r>
            <a:r>
              <a:rPr lang="sv-SE" sz="2000" dirty="0"/>
              <a:t> </a:t>
            </a:r>
            <a:r>
              <a:rPr lang="sv-SE" sz="2000" dirty="0" err="1"/>
              <a:t>because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and by </a:t>
            </a:r>
            <a:r>
              <a:rPr lang="sv-SE" sz="2000" dirty="0" err="1"/>
              <a:t>others</a:t>
            </a:r>
            <a:r>
              <a:rPr lang="sv-SE" sz="2000" dirty="0"/>
              <a:t>. The </a:t>
            </a:r>
            <a:r>
              <a:rPr lang="sv-SE" sz="2000" dirty="0" err="1"/>
              <a:t>more</a:t>
            </a:r>
            <a:r>
              <a:rPr lang="sv-SE" sz="2000" dirty="0"/>
              <a:t> </a:t>
            </a:r>
            <a:r>
              <a:rPr lang="sv-SE" sz="2000" dirty="0" err="1"/>
              <a:t>we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'in relation', the </a:t>
            </a:r>
            <a:r>
              <a:rPr lang="sv-SE" sz="2000" dirty="0" err="1"/>
              <a:t>more</a:t>
            </a:r>
            <a:r>
              <a:rPr lang="sv-SE" sz="2000" dirty="0"/>
              <a:t> </a:t>
            </a:r>
            <a:r>
              <a:rPr lang="sv-SE" sz="2000" dirty="0" err="1"/>
              <a:t>we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likely</a:t>
            </a:r>
            <a:r>
              <a:rPr lang="sv-SE" sz="2000" dirty="0"/>
              <a:t> to be </a:t>
            </a:r>
            <a:r>
              <a:rPr lang="sv-SE" sz="2000" dirty="0" err="1"/>
              <a:t>our</a:t>
            </a:r>
            <a:r>
              <a:rPr lang="sv-SE" sz="2000" dirty="0"/>
              <a:t> </a:t>
            </a:r>
            <a:r>
              <a:rPr lang="sv-SE" sz="2000" dirty="0" err="1"/>
              <a:t>selves</a:t>
            </a:r>
            <a:r>
              <a:rPr lang="sv-SE" sz="2000" dirty="0"/>
              <a:t>” </a:t>
            </a:r>
          </a:p>
          <a:p>
            <a:pPr algn="r"/>
            <a:r>
              <a:rPr lang="sv-SE" dirty="0"/>
              <a:t>-Janet Martin </a:t>
            </a:r>
            <a:r>
              <a:rPr lang="sv-SE" dirty="0" err="1"/>
              <a:t>Soskice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159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A86510-CC6E-2E06-7218-6D16336D1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Jana </a:t>
            </a:r>
            <a:r>
              <a:rPr lang="sv-SE" dirty="0" err="1"/>
              <a:t>Mohr</a:t>
            </a:r>
            <a:r>
              <a:rPr lang="sv-SE" dirty="0"/>
              <a:t> Lone - Child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Listening</a:t>
            </a:r>
            <a:endParaRPr lang="sv-SE" dirty="0"/>
          </a:p>
        </p:txBody>
      </p:sp>
      <p:pic>
        <p:nvPicPr>
          <p:cNvPr id="5" name="Platshållare för innehåll 4" descr="En bild som visar text, bok, affisch, Bokomslag&#10;&#10;Automatiskt genererad beskrivning">
            <a:extLst>
              <a:ext uri="{FF2B5EF4-FFF2-40B4-BE49-F238E27FC236}">
                <a16:creationId xmlns:a16="http://schemas.microsoft.com/office/drawing/2014/main" id="{6E0BD341-948F-ADDA-C804-CF1C2CFBC6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680" y="1825625"/>
            <a:ext cx="2732640" cy="4351338"/>
          </a:xfrm>
        </p:spPr>
      </p:pic>
    </p:spTree>
    <p:extLst>
      <p:ext uri="{BB962C8B-B14F-4D97-AF65-F5344CB8AC3E}">
        <p14:creationId xmlns:p14="http://schemas.microsoft.com/office/powerpoint/2010/main" val="101565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05148E-5FED-778C-10A2-76684688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</a:t>
            </a:r>
            <a:r>
              <a:rPr lang="sv-SE" dirty="0" err="1"/>
              <a:t>reductive</a:t>
            </a:r>
            <a:r>
              <a:rPr lang="sv-SE" dirty="0"/>
              <a:t> </a:t>
            </a:r>
            <a:r>
              <a:rPr lang="sv-SE" dirty="0" err="1"/>
              <a:t>listening</a:t>
            </a: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6258B4-28A4-A162-C81C-BA31DA4AF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Jana </a:t>
            </a:r>
            <a:r>
              <a:rPr lang="sv-SE" dirty="0" err="1"/>
              <a:t>Mohr</a:t>
            </a:r>
            <a:r>
              <a:rPr lang="sv-SE" dirty="0"/>
              <a:t> Lone </a:t>
            </a:r>
            <a:r>
              <a:rPr lang="sv-SE" dirty="0" err="1"/>
              <a:t>means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adults</a:t>
            </a:r>
            <a:r>
              <a:rPr lang="sv-SE" dirty="0"/>
              <a:t> </a:t>
            </a:r>
            <a:r>
              <a:rPr lang="sv-SE" dirty="0" err="1"/>
              <a:t>fail</a:t>
            </a:r>
            <a:r>
              <a:rPr lang="sv-SE" dirty="0"/>
              <a:t> to </a:t>
            </a:r>
            <a:r>
              <a:rPr lang="sv-SE" dirty="0" err="1"/>
              <a:t>take</a:t>
            </a:r>
            <a:r>
              <a:rPr lang="sv-SE" dirty="0"/>
              <a:t> </a:t>
            </a:r>
            <a:r>
              <a:rPr lang="sv-SE" dirty="0" err="1"/>
              <a:t>childrens</a:t>
            </a:r>
            <a:r>
              <a:rPr lang="sv-SE" dirty="0"/>
              <a:t> </a:t>
            </a:r>
            <a:r>
              <a:rPr lang="sv-SE" dirty="0" err="1"/>
              <a:t>seriously</a:t>
            </a:r>
            <a:r>
              <a:rPr lang="sv-SE" dirty="0"/>
              <a:t> in </a:t>
            </a:r>
            <a:r>
              <a:rPr lang="sv-SE" dirty="0" err="1"/>
              <a:t>their</a:t>
            </a:r>
            <a:r>
              <a:rPr lang="sv-SE" dirty="0"/>
              <a:t> </a:t>
            </a:r>
            <a:r>
              <a:rPr lang="sv-SE" dirty="0" err="1"/>
              <a:t>listening</a:t>
            </a:r>
            <a:r>
              <a:rPr lang="sv-SE" dirty="0"/>
              <a:t> </a:t>
            </a:r>
            <a:r>
              <a:rPr lang="sv-SE" dirty="0" err="1"/>
              <a:t>since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,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interupt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finishes</a:t>
            </a:r>
            <a:r>
              <a:rPr lang="sv-SE" dirty="0"/>
              <a:t> </a:t>
            </a:r>
            <a:r>
              <a:rPr lang="sv-SE" dirty="0" err="1"/>
              <a:t>sentences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deminishes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assumes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stereotyping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often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listen to </a:t>
            </a:r>
            <a:r>
              <a:rPr lang="sv-SE" dirty="0" err="1"/>
              <a:t>children</a:t>
            </a:r>
            <a:r>
              <a:rPr lang="sv-SE" dirty="0"/>
              <a:t> in </a:t>
            </a:r>
            <a:r>
              <a:rPr lang="sv-SE" dirty="0" err="1"/>
              <a:t>comparison</a:t>
            </a:r>
            <a:r>
              <a:rPr lang="sv-SE" dirty="0"/>
              <a:t> to </a:t>
            </a:r>
            <a:r>
              <a:rPr lang="sv-SE" dirty="0" err="1"/>
              <a:t>adults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622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8247B-1735-DFB7-AC56-47F183FA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listening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9F3A37-30E9-CA91-6C86-D1AC0D48D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 </a:t>
            </a:r>
            <a:r>
              <a:rPr lang="sv-SE" dirty="0" err="1"/>
              <a:t>listening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affirms</a:t>
            </a:r>
            <a:r>
              <a:rPr lang="sv-SE" dirty="0"/>
              <a:t> the </a:t>
            </a:r>
            <a:r>
              <a:rPr lang="sv-SE" dirty="0" err="1"/>
              <a:t>child’s</a:t>
            </a:r>
            <a:r>
              <a:rPr lang="sv-SE" dirty="0"/>
              <a:t> full </a:t>
            </a:r>
            <a:r>
              <a:rPr lang="sv-SE" dirty="0" err="1"/>
              <a:t>humanity</a:t>
            </a:r>
            <a:r>
              <a:rPr lang="sv-SE" dirty="0"/>
              <a:t> </a:t>
            </a:r>
            <a:r>
              <a:rPr lang="sv-SE" dirty="0" err="1"/>
              <a:t>demands</a:t>
            </a:r>
            <a:r>
              <a:rPr lang="sv-SE" dirty="0"/>
              <a:t>…</a:t>
            </a:r>
          </a:p>
          <a:p>
            <a:pPr marL="0" indent="0">
              <a:buNone/>
            </a:pPr>
            <a:r>
              <a:rPr lang="sv-SE" dirty="0"/>
              <a:t>	an </a:t>
            </a:r>
            <a:r>
              <a:rPr lang="sv-SE" dirty="0" err="1"/>
              <a:t>active</a:t>
            </a:r>
            <a:r>
              <a:rPr lang="sv-SE" dirty="0"/>
              <a:t> </a:t>
            </a:r>
            <a:r>
              <a:rPr lang="sv-SE" dirty="0" err="1"/>
              <a:t>commitment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curiosity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openheartedness</a:t>
            </a:r>
            <a:r>
              <a:rPr lang="sv-SE" dirty="0"/>
              <a:t>/</a:t>
            </a:r>
            <a:r>
              <a:rPr lang="sv-SE" dirty="0" err="1"/>
              <a:t>receptivity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silence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947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54D53-323C-2044-9979-8D6F41428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6DA25B-8CF3-F642-B92C-79C78F080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Children </a:t>
            </a:r>
            <a:r>
              <a:rPr lang="sv-SE" dirty="0" err="1"/>
              <a:t>reflect</a:t>
            </a:r>
            <a:r>
              <a:rPr lang="sv-SE" dirty="0"/>
              <a:t> </a:t>
            </a:r>
            <a:r>
              <a:rPr lang="sv-SE" dirty="0" err="1"/>
              <a:t>theologically</a:t>
            </a:r>
            <a:r>
              <a:rPr lang="sv-SE" dirty="0"/>
              <a:t> and </a:t>
            </a:r>
            <a:r>
              <a:rPr lang="sv-SE" dirty="0" err="1"/>
              <a:t>existentially</a:t>
            </a:r>
            <a:r>
              <a:rPr lang="sv-SE" dirty="0"/>
              <a:t> and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met</a:t>
            </a:r>
            <a:r>
              <a:rPr lang="sv-SE" dirty="0"/>
              <a:t> in </a:t>
            </a:r>
            <a:r>
              <a:rPr lang="sv-SE" dirty="0" err="1"/>
              <a:t>light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their</a:t>
            </a:r>
            <a:r>
              <a:rPr lang="sv-SE" dirty="0"/>
              <a:t> </a:t>
            </a:r>
            <a:r>
              <a:rPr lang="sv-SE" dirty="0" err="1"/>
              <a:t>own</a:t>
            </a:r>
            <a:r>
              <a:rPr lang="sv-SE" dirty="0"/>
              <a:t> </a:t>
            </a:r>
            <a:r>
              <a:rPr lang="sv-SE" dirty="0" err="1"/>
              <a:t>reflections</a:t>
            </a:r>
            <a:r>
              <a:rPr lang="sv-SE" dirty="0"/>
              <a:t> and </a:t>
            </a:r>
            <a:r>
              <a:rPr lang="sv-SE" dirty="0" err="1"/>
              <a:t>formulations</a:t>
            </a:r>
            <a:r>
              <a:rPr lang="sv-SE" dirty="0"/>
              <a:t> in order to </a:t>
            </a:r>
            <a:r>
              <a:rPr lang="sv-SE" dirty="0" err="1"/>
              <a:t>stimulate</a:t>
            </a:r>
            <a:r>
              <a:rPr lang="sv-SE" dirty="0"/>
              <a:t> </a:t>
            </a:r>
            <a:r>
              <a:rPr lang="sv-SE" dirty="0" err="1"/>
              <a:t>further</a:t>
            </a:r>
            <a:r>
              <a:rPr lang="sv-SE" dirty="0"/>
              <a:t> </a:t>
            </a:r>
            <a:r>
              <a:rPr lang="sv-SE" dirty="0" err="1"/>
              <a:t>theologising</a:t>
            </a:r>
            <a:r>
              <a:rPr lang="sv-SE" dirty="0"/>
              <a:t>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err="1"/>
              <a:t>Additionally</a:t>
            </a:r>
            <a:r>
              <a:rPr lang="sv-SE" dirty="0"/>
              <a:t>,</a:t>
            </a:r>
          </a:p>
          <a:p>
            <a:pPr marL="0" indent="0">
              <a:buNone/>
            </a:pPr>
            <a:r>
              <a:rPr lang="sv-SE" dirty="0"/>
              <a:t>”The image </a:t>
            </a:r>
            <a:r>
              <a:rPr lang="sv-SE" dirty="0" err="1"/>
              <a:t>of</a:t>
            </a:r>
            <a:r>
              <a:rPr lang="sv-SE" dirty="0"/>
              <a:t> the adult human </a:t>
            </a:r>
            <a:r>
              <a:rPr lang="sv-SE" dirty="0" err="1"/>
              <a:t>being</a:t>
            </a:r>
            <a:r>
              <a:rPr lang="sv-SE" dirty="0"/>
              <a:t> is </a:t>
            </a:r>
            <a:r>
              <a:rPr lang="sv-SE" dirty="0" err="1"/>
              <a:t>diminished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the relation to the </a:t>
            </a:r>
            <a:r>
              <a:rPr lang="sv-SE" dirty="0" err="1"/>
              <a:t>child</a:t>
            </a:r>
            <a:r>
              <a:rPr lang="sv-SE" dirty="0"/>
              <a:t> is </a:t>
            </a:r>
            <a:r>
              <a:rPr lang="sv-SE" dirty="0" err="1"/>
              <a:t>left</a:t>
            </a:r>
            <a:r>
              <a:rPr lang="sv-SE" dirty="0"/>
              <a:t> on the </a:t>
            </a:r>
            <a:r>
              <a:rPr lang="sv-SE" dirty="0" err="1"/>
              <a:t>side</a:t>
            </a:r>
            <a:r>
              <a:rPr lang="sv-SE" dirty="0"/>
              <a:t>. If so, </a:t>
            </a:r>
            <a:r>
              <a:rPr lang="sv-SE" dirty="0" err="1"/>
              <a:t>important</a:t>
            </a:r>
            <a:r>
              <a:rPr lang="sv-SE" dirty="0"/>
              <a:t> </a:t>
            </a:r>
            <a:r>
              <a:rPr lang="sv-SE" dirty="0" err="1"/>
              <a:t>experiences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significant</a:t>
            </a:r>
            <a:r>
              <a:rPr lang="sv-SE" dirty="0"/>
              <a:t> for the </a:t>
            </a:r>
            <a:r>
              <a:rPr lang="sv-SE" dirty="0" err="1"/>
              <a:t>understanding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autonomy</a:t>
            </a:r>
            <a:r>
              <a:rPr lang="sv-SE" dirty="0"/>
              <a:t> and human </a:t>
            </a:r>
            <a:r>
              <a:rPr lang="sv-SE" dirty="0" err="1"/>
              <a:t>dignity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excluded</a:t>
            </a:r>
            <a:r>
              <a:rPr lang="sv-SE" dirty="0"/>
              <a:t>, as </a:t>
            </a:r>
            <a:r>
              <a:rPr lang="sv-SE" dirty="0" err="1"/>
              <a:t>well</a:t>
            </a:r>
            <a:r>
              <a:rPr lang="sv-SE" dirty="0"/>
              <a:t> as </a:t>
            </a:r>
            <a:r>
              <a:rPr lang="sv-SE" dirty="0" err="1"/>
              <a:t>understanding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human </a:t>
            </a:r>
            <a:r>
              <a:rPr lang="sv-SE" dirty="0" err="1"/>
              <a:t>development</a:t>
            </a:r>
            <a:r>
              <a:rPr lang="sv-SE" dirty="0"/>
              <a:t> and </a:t>
            </a:r>
            <a:r>
              <a:rPr lang="sv-SE" dirty="0" err="1"/>
              <a:t>responsibility</a:t>
            </a:r>
            <a:r>
              <a:rPr lang="sv-SE" dirty="0"/>
              <a:t>.”</a:t>
            </a:r>
          </a:p>
          <a:p>
            <a:pPr marL="0" indent="0" algn="r">
              <a:buNone/>
            </a:pPr>
            <a:r>
              <a:rPr lang="sv-SE" sz="1800" dirty="0"/>
              <a:t>Katarina Westerlund, ’’</a:t>
            </a:r>
            <a:r>
              <a:rPr lang="sv-SE" sz="1800" dirty="0" err="1"/>
              <a:t>Ecce</a:t>
            </a:r>
            <a:r>
              <a:rPr lang="sv-SE" sz="1800" dirty="0"/>
              <a:t> </a:t>
            </a:r>
            <a:r>
              <a:rPr lang="sv-SE" sz="1800" dirty="0" err="1"/>
              <a:t>puer</a:t>
            </a:r>
            <a:r>
              <a:rPr lang="sv-SE" sz="1800" dirty="0"/>
              <a:t>!: Om barns betydelse för människosyn och världsbild”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259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54D53-323C-2044-9979-8D6F41428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Why</a:t>
            </a:r>
            <a:r>
              <a:rPr lang="sv-SE" dirty="0"/>
              <a:t> Child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Theology</a:t>
            </a:r>
            <a:r>
              <a:rPr lang="sv-SE" dirty="0"/>
              <a:t>?</a:t>
            </a:r>
            <a:r>
              <a:rPr lang="sv-SE" sz="3200" dirty="0"/>
              <a:t> – for the </a:t>
            </a:r>
            <a:r>
              <a:rPr lang="sv-SE" sz="3200" dirty="0" err="1"/>
              <a:t>child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6DA25B-8CF3-F642-B92C-79C78F080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Contributing</a:t>
            </a:r>
            <a:r>
              <a:rPr lang="sv-SE" dirty="0"/>
              <a:t> </a:t>
            </a:r>
            <a:r>
              <a:rPr lang="sv-SE" dirty="0" err="1"/>
              <a:t>factor</a:t>
            </a:r>
            <a:r>
              <a:rPr lang="sv-SE" dirty="0"/>
              <a:t> to personal and spiritual </a:t>
            </a:r>
            <a:r>
              <a:rPr lang="sv-SE" dirty="0" err="1"/>
              <a:t>development</a:t>
            </a:r>
            <a:endParaRPr lang="sv-SE" dirty="0"/>
          </a:p>
          <a:p>
            <a:r>
              <a:rPr lang="sv-SE" dirty="0" err="1"/>
              <a:t>Deeper</a:t>
            </a:r>
            <a:r>
              <a:rPr lang="sv-SE" dirty="0"/>
              <a:t> </a:t>
            </a:r>
            <a:r>
              <a:rPr lang="sv-SE" dirty="0" err="1"/>
              <a:t>understanding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world</a:t>
            </a:r>
            <a:endParaRPr lang="sv-SE" dirty="0"/>
          </a:p>
          <a:p>
            <a:r>
              <a:rPr lang="sv-SE" dirty="0" err="1"/>
              <a:t>Introduction</a:t>
            </a:r>
            <a:r>
              <a:rPr lang="sv-SE" dirty="0"/>
              <a:t> to a </a:t>
            </a:r>
            <a:r>
              <a:rPr lang="sv-SE" dirty="0" err="1"/>
              <a:t>fascinating</a:t>
            </a:r>
            <a:r>
              <a:rPr lang="sv-SE" dirty="0"/>
              <a:t> </a:t>
            </a:r>
            <a:r>
              <a:rPr lang="sv-SE" dirty="0" err="1"/>
              <a:t>world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thoughts</a:t>
            </a:r>
            <a:r>
              <a:rPr lang="sv-SE" dirty="0"/>
              <a:t>, </a:t>
            </a:r>
            <a:r>
              <a:rPr lang="sv-SE" dirty="0" err="1"/>
              <a:t>questions</a:t>
            </a:r>
            <a:r>
              <a:rPr lang="sv-SE" dirty="0"/>
              <a:t> and </a:t>
            </a:r>
            <a:r>
              <a:rPr lang="sv-SE" dirty="0" err="1"/>
              <a:t>beliefs</a:t>
            </a:r>
            <a:endParaRPr lang="sv-SE" dirty="0"/>
          </a:p>
          <a:p>
            <a:r>
              <a:rPr lang="sv-SE" dirty="0" err="1"/>
              <a:t>Stimulates</a:t>
            </a:r>
            <a:r>
              <a:rPr lang="sv-SE" dirty="0"/>
              <a:t> </a:t>
            </a:r>
            <a:r>
              <a:rPr lang="sv-SE" dirty="0" err="1"/>
              <a:t>thinking</a:t>
            </a:r>
            <a:r>
              <a:rPr lang="sv-SE" dirty="0"/>
              <a:t> and </a:t>
            </a:r>
            <a:r>
              <a:rPr lang="sv-SE" dirty="0" err="1"/>
              <a:t>understanding</a:t>
            </a:r>
            <a:r>
              <a:rPr lang="sv-SE" dirty="0"/>
              <a:t> over all from 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thinking</a:t>
            </a:r>
            <a:r>
              <a:rPr lang="sv-SE" dirty="0"/>
              <a:t> to </a:t>
            </a:r>
            <a:r>
              <a:rPr lang="sv-SE" dirty="0" err="1"/>
              <a:t>getting</a:t>
            </a:r>
            <a:r>
              <a:rPr lang="sv-SE" dirty="0"/>
              <a:t> </a:t>
            </a:r>
            <a:r>
              <a:rPr lang="sv-SE" dirty="0" err="1"/>
              <a:t>help</a:t>
            </a:r>
            <a:r>
              <a:rPr lang="sv-SE" dirty="0"/>
              <a:t> to </a:t>
            </a:r>
            <a:r>
              <a:rPr lang="sv-SE" dirty="0" err="1"/>
              <a:t>formulate</a:t>
            </a:r>
            <a:r>
              <a:rPr lang="sv-SE" dirty="0"/>
              <a:t> </a:t>
            </a:r>
            <a:r>
              <a:rPr lang="sv-SE" dirty="0" err="1"/>
              <a:t>one’s</a:t>
            </a:r>
            <a:r>
              <a:rPr lang="sv-SE" dirty="0"/>
              <a:t> </a:t>
            </a:r>
            <a:r>
              <a:rPr lang="sv-SE" dirty="0" err="1"/>
              <a:t>existential</a:t>
            </a:r>
            <a:r>
              <a:rPr lang="sv-SE" dirty="0"/>
              <a:t> </a:t>
            </a:r>
            <a:r>
              <a:rPr lang="sv-SE" dirty="0" err="1"/>
              <a:t>quandries</a:t>
            </a:r>
            <a:endParaRPr lang="sv-SE" dirty="0"/>
          </a:p>
          <a:p>
            <a:r>
              <a:rPr lang="sv-SE" dirty="0" err="1"/>
              <a:t>Stimulates</a:t>
            </a:r>
            <a:r>
              <a:rPr lang="sv-SE" dirty="0"/>
              <a:t> </a:t>
            </a:r>
            <a:r>
              <a:rPr lang="sv-SE" dirty="0" err="1"/>
              <a:t>understanding</a:t>
            </a:r>
            <a:r>
              <a:rPr lang="sv-SE" dirty="0"/>
              <a:t> for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worldviews</a:t>
            </a:r>
            <a:r>
              <a:rPr lang="sv-SE" dirty="0"/>
              <a:t>, </a:t>
            </a:r>
            <a:r>
              <a:rPr lang="sv-SE" dirty="0" err="1"/>
              <a:t>secular</a:t>
            </a:r>
            <a:r>
              <a:rPr lang="sv-SE" dirty="0"/>
              <a:t> as </a:t>
            </a:r>
            <a:r>
              <a:rPr lang="sv-SE" dirty="0" err="1"/>
              <a:t>well</a:t>
            </a:r>
            <a:r>
              <a:rPr lang="sv-SE" dirty="0"/>
              <a:t> as </a:t>
            </a:r>
            <a:r>
              <a:rPr lang="sv-SE" dirty="0" err="1"/>
              <a:t>religious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530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5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9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13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54D53-323C-2044-9979-8D6F41428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Why</a:t>
            </a:r>
            <a:r>
              <a:rPr lang="sv-SE" dirty="0"/>
              <a:t> Child </a:t>
            </a:r>
            <a:r>
              <a:rPr lang="sv-SE" dirty="0" err="1"/>
              <a:t>Attentive</a:t>
            </a:r>
            <a:r>
              <a:rPr lang="sv-SE" dirty="0"/>
              <a:t> </a:t>
            </a:r>
            <a:r>
              <a:rPr lang="sv-SE" dirty="0" err="1"/>
              <a:t>Theology</a:t>
            </a:r>
            <a:r>
              <a:rPr lang="sv-SE" sz="3200" dirty="0"/>
              <a:t> -  for the </a:t>
            </a:r>
            <a:r>
              <a:rPr lang="sv-SE" sz="3200" dirty="0" err="1"/>
              <a:t>theologian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6DA25B-8CF3-F642-B92C-79C78F080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v-SE" dirty="0"/>
              <a:t>Widens the </a:t>
            </a:r>
            <a:r>
              <a:rPr lang="sv-SE" dirty="0" err="1"/>
              <a:t>scope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experiences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divine</a:t>
            </a:r>
            <a:endParaRPr lang="sv-SE" dirty="0"/>
          </a:p>
          <a:p>
            <a:pPr lvl="0"/>
            <a:r>
              <a:rPr lang="sv-SE" dirty="0"/>
              <a:t>Makes a </a:t>
            </a:r>
            <a:r>
              <a:rPr lang="sv-SE" dirty="0" err="1"/>
              <a:t>tradition’s</a:t>
            </a:r>
            <a:r>
              <a:rPr lang="sv-SE" dirty="0"/>
              <a:t> </a:t>
            </a:r>
            <a:r>
              <a:rPr lang="sv-SE" dirty="0" err="1"/>
              <a:t>theology</a:t>
            </a:r>
            <a:r>
              <a:rPr lang="sv-SE" dirty="0"/>
              <a:t> </a:t>
            </a:r>
            <a:r>
              <a:rPr lang="sv-SE" dirty="0" err="1"/>
              <a:t>visible</a:t>
            </a:r>
            <a:endParaRPr lang="sv-SE" dirty="0"/>
          </a:p>
          <a:p>
            <a:pPr lvl="0"/>
            <a:r>
              <a:rPr lang="sv-SE" dirty="0"/>
              <a:t>Challenges the </a:t>
            </a:r>
            <a:r>
              <a:rPr lang="sv-SE" dirty="0" err="1"/>
              <a:t>theologian</a:t>
            </a:r>
            <a:r>
              <a:rPr lang="sv-SE" dirty="0"/>
              <a:t> to </a:t>
            </a:r>
            <a:r>
              <a:rPr lang="sv-SE" dirty="0" err="1"/>
              <a:t>formulate</a:t>
            </a:r>
            <a:r>
              <a:rPr lang="sv-SE" dirty="0"/>
              <a:t> and express </a:t>
            </a:r>
            <a:r>
              <a:rPr lang="sv-SE" dirty="0" err="1"/>
              <a:t>theology</a:t>
            </a:r>
            <a:r>
              <a:rPr lang="sv-SE" dirty="0"/>
              <a:t> in a new and </a:t>
            </a:r>
            <a:r>
              <a:rPr lang="sv-SE" dirty="0" err="1"/>
              <a:t>pedagogically</a:t>
            </a:r>
            <a:r>
              <a:rPr lang="sv-SE" dirty="0"/>
              <a:t> and </a:t>
            </a:r>
            <a:r>
              <a:rPr lang="sv-SE" dirty="0" err="1"/>
              <a:t>creative</a:t>
            </a:r>
            <a:r>
              <a:rPr lang="sv-SE" dirty="0"/>
              <a:t> </a:t>
            </a:r>
            <a:r>
              <a:rPr lang="sv-SE" dirty="0" err="1"/>
              <a:t>way</a:t>
            </a:r>
            <a:endParaRPr lang="sv-SE" dirty="0"/>
          </a:p>
          <a:p>
            <a:pPr lvl="0"/>
            <a:r>
              <a:rPr lang="sv-SE" dirty="0" err="1"/>
              <a:t>Opens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for a 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reflection</a:t>
            </a:r>
            <a:r>
              <a:rPr lang="sv-SE" dirty="0"/>
              <a:t> on </a:t>
            </a:r>
            <a:r>
              <a:rPr lang="sv-SE" dirty="0" err="1"/>
              <a:t>what</a:t>
            </a:r>
            <a:r>
              <a:rPr lang="sv-SE" dirty="0"/>
              <a:t> is central </a:t>
            </a:r>
            <a:r>
              <a:rPr lang="sv-SE" dirty="0" err="1"/>
              <a:t>theologically</a:t>
            </a:r>
            <a:endParaRPr lang="sv-SE" dirty="0"/>
          </a:p>
          <a:p>
            <a:pPr lvl="0"/>
            <a:r>
              <a:rPr lang="sv-SE" dirty="0" err="1"/>
              <a:t>Opens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for new </a:t>
            </a:r>
            <a:r>
              <a:rPr lang="sv-SE" dirty="0" err="1"/>
              <a:t>questions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God, </a:t>
            </a:r>
            <a:r>
              <a:rPr lang="sv-SE" dirty="0" err="1"/>
              <a:t>life</a:t>
            </a:r>
            <a:r>
              <a:rPr lang="sv-SE" dirty="0"/>
              <a:t>, the </a:t>
            </a:r>
            <a:r>
              <a:rPr lang="sv-SE" dirty="0" err="1"/>
              <a:t>Bible</a:t>
            </a:r>
            <a:r>
              <a:rPr lang="sv-SE" dirty="0"/>
              <a:t> and </a:t>
            </a:r>
            <a:r>
              <a:rPr lang="sv-SE" dirty="0" err="1"/>
              <a:t>faith</a:t>
            </a:r>
            <a:r>
              <a:rPr lang="sv-SE" dirty="0"/>
              <a:t> at </a:t>
            </a:r>
            <a:r>
              <a:rPr lang="sv-SE" dirty="0" err="1"/>
              <a:t>large</a:t>
            </a:r>
            <a:endParaRPr lang="sv-SE" dirty="0"/>
          </a:p>
          <a:p>
            <a:pPr marL="0" lvl="0" indent="0">
              <a:buNone/>
            </a:pPr>
            <a:endParaRPr lang="sv-SE" dirty="0"/>
          </a:p>
          <a:p>
            <a:r>
              <a:rPr lang="sv-SE" dirty="0" err="1"/>
              <a:t>One</a:t>
            </a:r>
            <a:r>
              <a:rPr lang="sv-SE" dirty="0"/>
              <a:t> step </a:t>
            </a:r>
            <a:r>
              <a:rPr lang="sv-SE" dirty="0" err="1"/>
              <a:t>towards</a:t>
            </a:r>
            <a:r>
              <a:rPr lang="sv-SE" dirty="0"/>
              <a:t> </a:t>
            </a:r>
            <a:r>
              <a:rPr lang="sv-SE" dirty="0" err="1"/>
              <a:t>recognising</a:t>
            </a:r>
            <a:r>
              <a:rPr lang="sv-SE" dirty="0"/>
              <a:t> </a:t>
            </a:r>
            <a:r>
              <a:rPr lang="sv-SE" i="1" dirty="0"/>
              <a:t>all</a:t>
            </a:r>
            <a:r>
              <a:rPr lang="sv-SE" dirty="0"/>
              <a:t> human </a:t>
            </a:r>
            <a:r>
              <a:rPr lang="sv-SE" dirty="0" err="1"/>
              <a:t>beings</a:t>
            </a:r>
            <a:r>
              <a:rPr lang="sv-SE" dirty="0"/>
              <a:t> as </a:t>
            </a:r>
            <a:r>
              <a:rPr lang="sv-SE" dirty="0" err="1"/>
              <a:t>important</a:t>
            </a:r>
            <a:r>
              <a:rPr lang="sv-SE" dirty="0"/>
              <a:t> for </a:t>
            </a:r>
            <a:r>
              <a:rPr lang="sv-SE" dirty="0" err="1"/>
              <a:t>theology</a:t>
            </a:r>
            <a:r>
              <a:rPr lang="sv-SE" dirty="0"/>
              <a:t> (and for God!)</a:t>
            </a:r>
          </a:p>
        </p:txBody>
      </p:sp>
    </p:spTree>
    <p:extLst>
      <p:ext uri="{BB962C8B-B14F-4D97-AF65-F5344CB8AC3E}">
        <p14:creationId xmlns:p14="http://schemas.microsoft.com/office/powerpoint/2010/main" val="43736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66D14CD708CE4583540C28524ECF8E" ma:contentTypeVersion="17" ma:contentTypeDescription="Create a new document." ma:contentTypeScope="" ma:versionID="b78ba1db27de3ff30f59b838367869e5">
  <xsd:schema xmlns:xsd="http://www.w3.org/2001/XMLSchema" xmlns:xs="http://www.w3.org/2001/XMLSchema" xmlns:p="http://schemas.microsoft.com/office/2006/metadata/properties" xmlns:ns2="e645be36-14cb-41d2-b439-02264722161c" xmlns:ns3="bc5b8f2e-a113-468c-bd72-d41fe17a6d2b" targetNamespace="http://schemas.microsoft.com/office/2006/metadata/properties" ma:root="true" ma:fieldsID="ed4244991222c8c9127f8ed9b7136e9a" ns2:_="" ns3:_="">
    <xsd:import namespace="e645be36-14cb-41d2-b439-02264722161c"/>
    <xsd:import namespace="bc5b8f2e-a113-468c-bd72-d41fe17a6d2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5be36-14cb-41d2-b439-02264722161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7103ce-fb61-4820-ba37-e1c2e6035c5d}" ma:internalName="TaxCatchAll" ma:showField="CatchAllData" ma:web="e645be36-14cb-41d2-b439-022647221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b8f2e-a113-468c-bd72-d41fe17a6d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2e97c3d-de5c-45e2-a0ad-d22ad98883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873100-D814-44BA-8094-6D8A86B0B8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45be36-14cb-41d2-b439-02264722161c"/>
    <ds:schemaRef ds:uri="bc5b8f2e-a113-468c-bd72-d41fe17a6d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0F7539-3845-475B-B5DF-435E5BBECE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17264</TotalTime>
  <Words>860</Words>
  <Application>Microsoft Macintosh PowerPoint</Application>
  <PresentationFormat>Widescreen</PresentationFormat>
  <Paragraphs>85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Montserrat Medium</vt:lpstr>
      <vt:lpstr>Office-tema</vt:lpstr>
      <vt:lpstr>Child attentive theology  - Sweden</vt:lpstr>
      <vt:lpstr>PowerPoint Presentation</vt:lpstr>
      <vt:lpstr>Independent individuals or mutually constitutive persons?</vt:lpstr>
      <vt:lpstr>Jana Mohr Lone - Child Attentive Listening</vt:lpstr>
      <vt:lpstr>The reductive listening </vt:lpstr>
      <vt:lpstr>The attentive listening</vt:lpstr>
      <vt:lpstr>PowerPoint Presentation</vt:lpstr>
      <vt:lpstr>Why Child Attentive Theology? – for the child</vt:lpstr>
      <vt:lpstr>Why Child Attentive Theology -  for the theologian</vt:lpstr>
      <vt:lpstr>Child Attentive Theology in Sweden</vt:lpstr>
      <vt:lpstr>Reflection</vt:lpstr>
      <vt:lpstr>Reading recommendations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Sophia</dc:creator>
  <cp:lastModifiedBy>corinne westbook</cp:lastModifiedBy>
  <cp:revision>89</cp:revision>
  <cp:lastPrinted>2019-10-16T11:05:32Z</cp:lastPrinted>
  <dcterms:created xsi:type="dcterms:W3CDTF">2018-09-10T12:37:08Z</dcterms:created>
  <dcterms:modified xsi:type="dcterms:W3CDTF">2024-04-15T10:01:41Z</dcterms:modified>
</cp:coreProperties>
</file>