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61" r:id="rId2"/>
  </p:sldMasterIdLst>
  <p:notesMasterIdLst>
    <p:notesMasterId r:id="rId40"/>
  </p:notesMasterIdLst>
  <p:sldIdLst>
    <p:sldId id="1213" r:id="rId3"/>
    <p:sldId id="1367" r:id="rId4"/>
    <p:sldId id="413" r:id="rId5"/>
    <p:sldId id="590" r:id="rId6"/>
    <p:sldId id="611" r:id="rId7"/>
    <p:sldId id="1348" r:id="rId8"/>
    <p:sldId id="414" r:id="rId9"/>
    <p:sldId id="1340" r:id="rId10"/>
    <p:sldId id="1214" r:id="rId11"/>
    <p:sldId id="1318" r:id="rId12"/>
    <p:sldId id="345" r:id="rId13"/>
    <p:sldId id="1359" r:id="rId14"/>
    <p:sldId id="1341" r:id="rId15"/>
    <p:sldId id="1346" r:id="rId16"/>
    <p:sldId id="1350" r:id="rId17"/>
    <p:sldId id="1342" r:id="rId18"/>
    <p:sldId id="1363" r:id="rId19"/>
    <p:sldId id="1338" r:id="rId20"/>
    <p:sldId id="1337" r:id="rId21"/>
    <p:sldId id="281" r:id="rId22"/>
    <p:sldId id="1329" r:id="rId23"/>
    <p:sldId id="285" r:id="rId24"/>
    <p:sldId id="1360" r:id="rId25"/>
    <p:sldId id="626" r:id="rId26"/>
    <p:sldId id="1347" r:id="rId27"/>
    <p:sldId id="1361" r:id="rId28"/>
    <p:sldId id="1368" r:id="rId29"/>
    <p:sldId id="1369" r:id="rId30"/>
    <p:sldId id="1364" r:id="rId31"/>
    <p:sldId id="1358" r:id="rId32"/>
    <p:sldId id="1355" r:id="rId33"/>
    <p:sldId id="1356" r:id="rId34"/>
    <p:sldId id="1357" r:id="rId35"/>
    <p:sldId id="1362" r:id="rId36"/>
    <p:sldId id="1366" r:id="rId37"/>
    <p:sldId id="1370" r:id="rId38"/>
    <p:sldId id="136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190D"/>
    <a:srgbClr val="9933FF"/>
    <a:srgbClr val="51150B"/>
    <a:srgbClr val="DBE09C"/>
    <a:srgbClr val="DBE099"/>
    <a:srgbClr val="DBDD99"/>
    <a:srgbClr val="DBDB99"/>
    <a:srgbClr val="D2D979"/>
    <a:srgbClr val="CED56D"/>
    <a:srgbClr val="D1E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8" autoAdjust="0"/>
    <p:restoredTop sz="94660"/>
  </p:normalViewPr>
  <p:slideViewPr>
    <p:cSldViewPr>
      <p:cViewPr varScale="1">
        <p:scale>
          <a:sx n="59" d="100"/>
          <a:sy n="59" d="100"/>
        </p:scale>
        <p:origin x="124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6D4E5-65CE-4173-9BAA-22282C84660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1EB9A-5ABB-496C-BDF1-78C1C4136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3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08601-CA6F-4D8A-B98C-11445CAA0BE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0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08601-CA6F-4D8A-B98C-11445CAA0BE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3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08601-CA6F-4D8A-B98C-11445CAA0BE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21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08601-CA6F-4D8A-B98C-11445CAA0BE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2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08601-CA6F-4D8A-B98C-11445CAA0BE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57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08601-CA6F-4D8A-B98C-11445CAA0BE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6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08601-CA6F-4D8A-B98C-11445CAA0B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08601-CA6F-4D8A-B98C-11445CAA0B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1EB9A-5ABB-496C-BDF1-78C1C4136D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7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1EB9A-5ABB-496C-BDF1-78C1C4136D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8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it is REWARDING!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9C72-E729-4175-94B3-7A513E402C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08601-CA6F-4D8A-B98C-11445CAA0B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0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08601-CA6F-4D8A-B98C-11445CAA0BE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7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1EB9A-5ABB-496C-BDF1-78C1C4136D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C_sm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5510689"/>
            <a:ext cx="1991678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63140"/>
            <a:ext cx="7749540" cy="891540"/>
          </a:xfrm>
        </p:spPr>
        <p:txBody>
          <a:bodyPr anchor="t"/>
          <a:lstStyle>
            <a:lvl1pPr>
              <a:defRPr sz="3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360420"/>
            <a:ext cx="6400800" cy="1463040"/>
          </a:xfrm>
          <a:prstGeom prst="rect">
            <a:avLst/>
          </a:prstGeom>
        </p:spPr>
        <p:txBody>
          <a:bodyPr lIns="82296" tIns="41148" rIns="82296" bIns="41148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205740"/>
            <a:ext cx="7360920" cy="130302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 lIns="82296" tIns="41148" rIns="82296" bIns="4114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4430"/>
            <a:ext cx="2057400" cy="4972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4430"/>
            <a:ext cx="6035040" cy="4972050"/>
          </a:xfrm>
          <a:prstGeom prst="rect">
            <a:avLst/>
          </a:prstGeom>
        </p:spPr>
        <p:txBody>
          <a:bodyPr vert="eaVert" lIns="82296" tIns="41148" rIns="82296" bIns="4114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23327"/>
            <a:ext cx="6290474" cy="57687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352336"/>
            <a:ext cx="4038600" cy="37738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566C-878E-4A04-904D-6EF01A13F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23327"/>
            <a:ext cx="6290474" cy="57687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352336"/>
            <a:ext cx="4038600" cy="37738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566C-878E-4A04-904D-6EF01A13F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23327"/>
            <a:ext cx="6290474" cy="57687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352336"/>
            <a:ext cx="4038600" cy="37738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566C-878E-4A04-904D-6EF01A13F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23327"/>
            <a:ext cx="6290474" cy="57687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352336"/>
            <a:ext cx="4038600" cy="37738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566C-878E-4A04-904D-6EF01A13F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23327"/>
            <a:ext cx="6290474" cy="57687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352336"/>
            <a:ext cx="4038600" cy="37738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566C-878E-4A04-904D-6EF01A13F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23327"/>
            <a:ext cx="6290474" cy="57687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352336"/>
            <a:ext cx="4038600" cy="37738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566C-878E-4A04-904D-6EF01A13F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23327"/>
            <a:ext cx="6290474" cy="57687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352336"/>
            <a:ext cx="4038600" cy="37738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566C-878E-4A04-904D-6EF01A13F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23327"/>
            <a:ext cx="6290474" cy="57687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352336"/>
            <a:ext cx="4038600" cy="37738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566C-878E-4A04-904D-6EF01A13F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350" y="0"/>
            <a:ext cx="6286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0" y="0"/>
            <a:ext cx="8515350" cy="628650"/>
          </a:xfrm>
          <a:prstGeom prst="rect">
            <a:avLst/>
          </a:prstGeom>
          <a:solidFill>
            <a:srgbClr val="AAAA7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685800" y="297180"/>
            <a:ext cx="6720840" cy="217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1530"/>
              </a:spcBef>
              <a:defRPr/>
            </a:pPr>
            <a:r>
              <a:rPr lang="en-US" sz="1300">
                <a:solidFill>
                  <a:srgbClr val="FFFFFF"/>
                </a:solidFill>
                <a:latin typeface="Verdana" pitchFamily="1" charset="0"/>
              </a:rPr>
              <a:t>MAKE YOUR LIFE COUNT: AN NEW BRAND FOR GUSTAVUS</a:t>
            </a:r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0" y="6377940"/>
            <a:ext cx="9144000" cy="48006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685800" y="6515100"/>
            <a:ext cx="4114800" cy="217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1530"/>
              </a:spcBef>
              <a:defRPr/>
            </a:pPr>
            <a:r>
              <a:rPr lang="en-US" sz="1100">
                <a:solidFill>
                  <a:srgbClr val="FFFFFF"/>
                </a:solidFill>
                <a:latin typeface="Verdana" pitchFamily="1" charset="0"/>
              </a:rPr>
              <a:t>GUSTAVUS ADOLPHUS COLLEGE</a:t>
            </a: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4457700" y="6515100"/>
            <a:ext cx="4046220" cy="217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90000"/>
              </a:lnSpc>
              <a:spcBef>
                <a:spcPts val="1530"/>
              </a:spcBef>
              <a:defRPr/>
            </a:pPr>
            <a:r>
              <a:rPr lang="en-US" sz="1100" dirty="0">
                <a:solidFill>
                  <a:srgbClr val="FFC000"/>
                </a:solidFill>
                <a:latin typeface="Verdana" pitchFamily="1" charset="0"/>
              </a:rPr>
              <a:t>gustavus.edu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685800"/>
            <a:ext cx="7360920" cy="8915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82296" tIns="41148" rIns="82296" bIns="4114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23327"/>
            <a:ext cx="6290474" cy="57687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352336"/>
            <a:ext cx="4038600" cy="37738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566C-878E-4A04-904D-6EF01A13F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4685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65437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1734" y="786219"/>
            <a:ext cx="4545529" cy="9286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22250" y="1915150"/>
            <a:ext cx="4545013" cy="3961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546E-A2D0-4939-AC23-8C30CB297EC9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C2EBC-51B7-4B09-AF02-330802015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9"/>
            <a:ext cx="7772400" cy="147018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30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1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30C9-9338-4DDC-9F46-13FAA8A51D78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7537-FBD9-4023-BBBE-DB2BC7B9C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062"/>
            <a:ext cx="8435340" cy="1143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2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57" y="2740457"/>
            <a:ext cx="8229600" cy="3314700"/>
          </a:xfrm>
        </p:spPr>
        <p:txBody>
          <a:bodyPr/>
          <a:lstStyle>
            <a:lvl1pPr marL="0">
              <a:lnSpc>
                <a:spcPct val="150000"/>
              </a:lnSpc>
              <a:spcBef>
                <a:spcPts val="0"/>
              </a:spcBef>
              <a:buNone/>
              <a:defRPr sz="2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20066" indent="-202879">
              <a:lnSpc>
                <a:spcPct val="150000"/>
              </a:lnSpc>
              <a:spcBef>
                <a:spcPts val="0"/>
              </a:spcBef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3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3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09C16-3D2D-45EC-B0A3-C616B3920785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00039-7C0F-45B0-8FA1-1CA8E28C1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44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58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73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88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03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1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733B-8E51-4032-8023-41DB35D99CAC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712F-4FFD-4CF2-91B4-F7BF49EE3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063"/>
            <a:ext cx="8229600" cy="11439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057" y="2743200"/>
            <a:ext cx="3840480" cy="338328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743200"/>
            <a:ext cx="3909060" cy="338328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A420-4E19-4E9F-BC79-CE7342D69661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309B-3FF4-4196-9E5D-9A4681F6C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988820"/>
            <a:ext cx="4040505" cy="64008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11472" indent="0">
              <a:buNone/>
              <a:defRPr sz="1800" b="1"/>
            </a:lvl2pPr>
            <a:lvl3pPr marL="822944" indent="0">
              <a:buNone/>
              <a:defRPr sz="1600" b="1"/>
            </a:lvl3pPr>
            <a:lvl4pPr marL="1234415" indent="0">
              <a:buNone/>
              <a:defRPr sz="1400" b="1"/>
            </a:lvl4pPr>
            <a:lvl5pPr marL="1645888" indent="0">
              <a:buNone/>
              <a:defRPr sz="1400" b="1"/>
            </a:lvl5pPr>
            <a:lvl6pPr marL="2057359" indent="0">
              <a:buNone/>
              <a:defRPr sz="1400" b="1"/>
            </a:lvl6pPr>
            <a:lvl7pPr marL="2468831" indent="0">
              <a:buNone/>
              <a:defRPr sz="1400" b="1"/>
            </a:lvl7pPr>
            <a:lvl8pPr marL="2880302" indent="0">
              <a:buNone/>
              <a:defRPr sz="1400" b="1"/>
            </a:lvl8pPr>
            <a:lvl9pPr marL="329177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606040"/>
            <a:ext cx="4040505" cy="35204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9" y="1988820"/>
            <a:ext cx="4041933" cy="64008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11472" indent="0">
              <a:buNone/>
              <a:defRPr sz="1800" b="1"/>
            </a:lvl2pPr>
            <a:lvl3pPr marL="822944" indent="0">
              <a:buNone/>
              <a:defRPr sz="1600" b="1"/>
            </a:lvl3pPr>
            <a:lvl4pPr marL="1234415" indent="0">
              <a:buNone/>
              <a:defRPr sz="1400" b="1"/>
            </a:lvl4pPr>
            <a:lvl5pPr marL="1645888" indent="0">
              <a:buNone/>
              <a:defRPr sz="1400" b="1"/>
            </a:lvl5pPr>
            <a:lvl6pPr marL="2057359" indent="0">
              <a:buNone/>
              <a:defRPr sz="1400" b="1"/>
            </a:lvl6pPr>
            <a:lvl7pPr marL="2468831" indent="0">
              <a:buNone/>
              <a:defRPr sz="1400" b="1"/>
            </a:lvl7pPr>
            <a:lvl8pPr marL="2880302" indent="0">
              <a:buNone/>
              <a:defRPr sz="1400" b="1"/>
            </a:lvl8pPr>
            <a:lvl9pPr marL="329177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9" y="2606040"/>
            <a:ext cx="4041933" cy="35204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34674-080E-4B4F-A4CB-332CA6BD11FE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2DBF3-5D2E-40CB-BBC4-01FF27B34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0"/>
            <a:ext cx="8229600" cy="1143000"/>
          </a:xfrm>
        </p:spPr>
        <p:txBody>
          <a:bodyPr/>
          <a:lstStyle>
            <a:lvl1pPr algn="l">
              <a:defRPr sz="2200">
                <a:solidFill>
                  <a:srgbClr val="AC1A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B0FA-810B-43B8-B337-978973DCFBFF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E3F0-7D28-40CF-9DC6-CF36D296A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49D40-784F-48A4-9EBB-234960478026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CD20-49EC-442A-AD86-C1112836C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  <a:prstGeom prst="rect">
            <a:avLst/>
          </a:prstGeom>
        </p:spPr>
        <p:txBody>
          <a:bodyPr lIns="82296" tIns="41148" rIns="82296" bIns="41148"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4"/>
            <a:ext cx="3008948" cy="1161573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822960"/>
            <a:ext cx="5112068" cy="530352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7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72" indent="0">
              <a:buNone/>
              <a:defRPr sz="1100"/>
            </a:lvl2pPr>
            <a:lvl3pPr marL="822944" indent="0">
              <a:buNone/>
              <a:defRPr sz="900"/>
            </a:lvl3pPr>
            <a:lvl4pPr marL="1234415" indent="0">
              <a:buNone/>
              <a:defRPr sz="800"/>
            </a:lvl4pPr>
            <a:lvl5pPr marL="1645888" indent="0">
              <a:buNone/>
              <a:defRPr sz="800"/>
            </a:lvl5pPr>
            <a:lvl6pPr marL="2057359" indent="0">
              <a:buNone/>
              <a:defRPr sz="800"/>
            </a:lvl6pPr>
            <a:lvl7pPr marL="2468831" indent="0">
              <a:buNone/>
              <a:defRPr sz="800"/>
            </a:lvl7pPr>
            <a:lvl8pPr marL="2880302" indent="0">
              <a:buNone/>
              <a:defRPr sz="800"/>
            </a:lvl8pPr>
            <a:lvl9pPr marL="329177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34C2-71C5-486C-A4E2-3E35CCB55FE9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23D9-F864-411B-A553-EA8EC2D8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11472" indent="0">
              <a:buNone/>
              <a:defRPr sz="2500"/>
            </a:lvl2pPr>
            <a:lvl3pPr marL="822944" indent="0">
              <a:buNone/>
              <a:defRPr sz="2200"/>
            </a:lvl3pPr>
            <a:lvl4pPr marL="1234415" indent="0">
              <a:buNone/>
              <a:defRPr sz="1800"/>
            </a:lvl4pPr>
            <a:lvl5pPr marL="1645888" indent="0">
              <a:buNone/>
              <a:defRPr sz="1800"/>
            </a:lvl5pPr>
            <a:lvl6pPr marL="2057359" indent="0">
              <a:buNone/>
              <a:defRPr sz="1800"/>
            </a:lvl6pPr>
            <a:lvl7pPr marL="2468831" indent="0">
              <a:buNone/>
              <a:defRPr sz="1800"/>
            </a:lvl7pPr>
            <a:lvl8pPr marL="2880302" indent="0">
              <a:buNone/>
              <a:defRPr sz="1800"/>
            </a:lvl8pPr>
            <a:lvl9pPr marL="3291774" indent="0">
              <a:buNone/>
              <a:defRPr sz="18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72" indent="0">
              <a:buNone/>
              <a:defRPr sz="1100"/>
            </a:lvl2pPr>
            <a:lvl3pPr marL="822944" indent="0">
              <a:buNone/>
              <a:defRPr sz="900"/>
            </a:lvl3pPr>
            <a:lvl4pPr marL="1234415" indent="0">
              <a:buNone/>
              <a:defRPr sz="800"/>
            </a:lvl4pPr>
            <a:lvl5pPr marL="1645888" indent="0">
              <a:buNone/>
              <a:defRPr sz="800"/>
            </a:lvl5pPr>
            <a:lvl6pPr marL="2057359" indent="0">
              <a:buNone/>
              <a:defRPr sz="800"/>
            </a:lvl6pPr>
            <a:lvl7pPr marL="2468831" indent="0">
              <a:buNone/>
              <a:defRPr sz="800"/>
            </a:lvl7pPr>
            <a:lvl8pPr marL="2880302" indent="0">
              <a:buNone/>
              <a:defRPr sz="800"/>
            </a:lvl8pPr>
            <a:lvl9pPr marL="329177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B719-5934-4DC6-B496-6AF35C00B03C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F0B8-A23E-47F7-959F-FD3458608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0D68-0E14-443C-A28E-9CE057F88836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F0CA-94C5-4389-B35C-7691E58CF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E8BB-E262-46E8-BD25-B195B4A74D96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1899-B9CC-4F91-B302-C07FB2469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23327"/>
            <a:ext cx="6290474" cy="57687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352336"/>
            <a:ext cx="4038600" cy="37738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566C-878E-4A04-904D-6EF01A13F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137160"/>
            <a:ext cx="7360920" cy="1371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  <a:prstGeom prst="rect">
            <a:avLst/>
          </a:prstGeom>
        </p:spPr>
        <p:txBody>
          <a:bodyPr lIns="82296" tIns="41148" rIns="82296" bIns="4114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  <a:prstGeom prst="rect">
            <a:avLst/>
          </a:prstGeom>
        </p:spPr>
        <p:txBody>
          <a:bodyPr lIns="82296" tIns="41148" rIns="82296" bIns="4114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  <a:prstGeom prst="rect">
            <a:avLst/>
          </a:prstGeom>
        </p:spPr>
        <p:txBody>
          <a:bodyPr lIns="82296" tIns="41148" rIns="82296" bIns="41148"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  <a:prstGeom prst="rect">
            <a:avLst/>
          </a:prstGeom>
        </p:spPr>
        <p:txBody>
          <a:bodyPr lIns="82296" tIns="41148" rIns="82296" bIns="4114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  <a:prstGeom prst="rect">
            <a:avLst/>
          </a:prstGeom>
        </p:spPr>
        <p:txBody>
          <a:bodyPr lIns="82296" tIns="41148" rIns="82296" bIns="41148"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  <a:prstGeom prst="rect">
            <a:avLst/>
          </a:prstGeom>
        </p:spPr>
        <p:txBody>
          <a:bodyPr lIns="82296" tIns="41148" rIns="82296" bIns="4114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  <a:prstGeom prst="rect">
            <a:avLst/>
          </a:prstGeom>
        </p:spPr>
        <p:txBody>
          <a:bodyPr lIns="82296" tIns="41148" rIns="82296" bIns="41148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  <a:prstGeom prst="rect">
            <a:avLst/>
          </a:prstGeom>
        </p:spPr>
        <p:txBody>
          <a:bodyPr lIns="82296" tIns="41148" rIns="82296" bIns="41148"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  <a:prstGeom prst="rect">
            <a:avLst/>
          </a:prstGeom>
        </p:spPr>
        <p:txBody>
          <a:bodyPr lIns="82296" tIns="41148" rIns="82296" bIns="41148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n-US" noProof="0">
                <a:sym typeface="Gill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  <a:prstGeom prst="rect">
            <a:avLst/>
          </a:prstGeom>
        </p:spPr>
        <p:txBody>
          <a:bodyPr lIns="82296" tIns="41148" rIns="82296" bIns="41148"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1154430"/>
            <a:ext cx="7360920" cy="2320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  <p:sldLayoutId id="2147484649" r:id="rId12"/>
    <p:sldLayoutId id="2147484650" r:id="rId13"/>
    <p:sldLayoutId id="2147484651" r:id="rId14"/>
    <p:sldLayoutId id="2147484652" r:id="rId15"/>
    <p:sldLayoutId id="2147484654" r:id="rId16"/>
    <p:sldLayoutId id="2147484655" r:id="rId17"/>
    <p:sldLayoutId id="2147484656" r:id="rId18"/>
    <p:sldLayoutId id="2147484657" r:id="rId19"/>
    <p:sldLayoutId id="2147484658" r:id="rId20"/>
    <p:sldLayoutId id="2147484659" r:id="rId21"/>
    <p:sldLayoutId id="2147484660" r:id="rId2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  <a:sym typeface="Gill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1" charset="0"/>
          <a:ea typeface="ヒラギノ角ゴ ProN W3" pitchFamily="1" charset="-128"/>
          <a:sym typeface="Gill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1" charset="0"/>
          <a:ea typeface="ヒラギノ角ゴ ProN W3" pitchFamily="1" charset="-128"/>
          <a:sym typeface="Gill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1" charset="0"/>
          <a:ea typeface="ヒラギノ角ゴ ProN W3" pitchFamily="1" charset="-128"/>
          <a:sym typeface="Gill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1" charset="0"/>
          <a:ea typeface="ヒラギノ角ゴ ProN W3" pitchFamily="1" charset="-128"/>
          <a:sym typeface="GillSans" charset="0"/>
        </a:defRPr>
      </a:lvl5pPr>
      <a:lvl6pPr marL="41148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1" charset="0"/>
          <a:ea typeface="ヒラギノ角ゴ ProN W3" pitchFamily="1" charset="-128"/>
          <a:sym typeface="GillSans" charset="0"/>
        </a:defRPr>
      </a:lvl6pPr>
      <a:lvl7pPr marL="82296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1" charset="0"/>
          <a:ea typeface="ヒラギノ角ゴ ProN W3" pitchFamily="1" charset="-128"/>
          <a:sym typeface="GillSans" charset="0"/>
        </a:defRPr>
      </a:lvl7pPr>
      <a:lvl8pPr marL="123444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1" charset="0"/>
          <a:ea typeface="ヒラギノ角ゴ ProN W3" pitchFamily="1" charset="-128"/>
          <a:sym typeface="GillSans" charset="0"/>
        </a:defRPr>
      </a:lvl8pPr>
      <a:lvl9pPr marL="164592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1" charset="0"/>
          <a:ea typeface="ヒラギノ角ゴ ProN W3" pitchFamily="1" charset="-128"/>
          <a:sym typeface="GillSans" charset="0"/>
        </a:defRPr>
      </a:lvl9pPr>
    </p:titleStyle>
    <p:bodyStyle>
      <a:lvl1pPr marL="308610" indent="-30861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marL="668655" indent="-257175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Sans" charset="0"/>
        </a:defRPr>
      </a:lvl2pPr>
      <a:lvl3pPr marL="1028700" indent="-20574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Sans" charset="0"/>
        </a:defRPr>
      </a:lvl3pPr>
      <a:lvl4pPr marL="1440180" indent="-20574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Sans" charset="0"/>
        </a:defRPr>
      </a:lvl4pPr>
      <a:lvl5pPr marL="1851660" indent="-20574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Sans" charset="0"/>
        </a:defRPr>
      </a:lvl5pPr>
      <a:lvl6pPr marL="41148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Sans" charset="0"/>
        </a:defRPr>
      </a:lvl6pPr>
      <a:lvl7pPr marL="82296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Sans" charset="0"/>
        </a:defRPr>
      </a:lvl7pPr>
      <a:lvl8pPr marL="123444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Sans" charset="0"/>
        </a:defRPr>
      </a:lvl8pPr>
      <a:lvl9pPr marL="164592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sym typeface="GillSans" charset="0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/>
          </p:cNvSpPr>
          <p:nvPr/>
        </p:nvSpPr>
        <p:spPr bwMode="auto">
          <a:xfrm>
            <a:off x="0" y="0"/>
            <a:ext cx="8515350" cy="628650"/>
          </a:xfrm>
          <a:prstGeom prst="rect">
            <a:avLst/>
          </a:prstGeom>
          <a:solidFill>
            <a:srgbClr val="D4DB9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685800" y="297180"/>
            <a:ext cx="6720840" cy="217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1530"/>
              </a:spcBef>
              <a:defRPr/>
            </a:pPr>
            <a:r>
              <a:rPr lang="en-US" sz="1300" dirty="0">
                <a:solidFill>
                  <a:srgbClr val="FFFFFF"/>
                </a:solidFill>
                <a:latin typeface="Verdana" pitchFamily="1" charset="0"/>
              </a:rPr>
              <a:t>SLIDE CATEGORY TITLE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0" y="6377940"/>
            <a:ext cx="9144000" cy="48006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85800" y="6515100"/>
            <a:ext cx="4114800" cy="217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1530"/>
              </a:spcBef>
              <a:defRPr/>
            </a:pPr>
            <a:r>
              <a:rPr lang="en-US" sz="1100" dirty="0">
                <a:solidFill>
                  <a:srgbClr val="FFFFFF"/>
                </a:solidFill>
                <a:latin typeface="Verdana" pitchFamily="1" charset="0"/>
              </a:rPr>
              <a:t>GUSTAVUS ADOLPHUS COLLEGE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4457700" y="6515100"/>
            <a:ext cx="4046220" cy="217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90000"/>
              </a:lnSpc>
              <a:spcBef>
                <a:spcPts val="1530"/>
              </a:spcBef>
              <a:defRPr/>
            </a:pPr>
            <a:r>
              <a:rPr lang="en-US" sz="1100" dirty="0">
                <a:solidFill>
                  <a:srgbClr val="EBB700"/>
                </a:solidFill>
                <a:latin typeface="Verdana" pitchFamily="1" charset="0"/>
              </a:rPr>
              <a:t>gustavus.edu</a:t>
            </a:r>
            <a:endParaRPr lang="en-US" sz="1100" dirty="0">
              <a:solidFill>
                <a:srgbClr val="EBB700"/>
              </a:solidFill>
            </a:endParaRPr>
          </a:p>
        </p:txBody>
      </p:sp>
      <p:sp>
        <p:nvSpPr>
          <p:cNvPr id="205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543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5" tIns="41148" rIns="82295" bIns="4114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94560"/>
            <a:ext cx="822960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5" tIns="41148" rIns="82295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" y="6393658"/>
            <a:ext cx="754380" cy="295751"/>
          </a:xfrm>
          <a:prstGeom prst="rect">
            <a:avLst/>
          </a:prstGeom>
        </p:spPr>
        <p:txBody>
          <a:bodyPr vert="horz" lIns="82295" tIns="41148" rIns="82295" bIns="4114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394702-91F2-4B0B-BFBA-469F88D32888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677" y="6356509"/>
            <a:ext cx="2894648" cy="364331"/>
          </a:xfrm>
          <a:prstGeom prst="rect">
            <a:avLst/>
          </a:prstGeom>
        </p:spPr>
        <p:txBody>
          <a:bodyPr vert="horz" lIns="82295" tIns="41148" rIns="82295" bIns="4114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380" y="6356509"/>
            <a:ext cx="342900" cy="364331"/>
          </a:xfrm>
          <a:prstGeom prst="rect">
            <a:avLst/>
          </a:prstGeom>
        </p:spPr>
        <p:txBody>
          <a:bodyPr vert="horz" lIns="82295" tIns="41148" rIns="82295" bIns="4114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7631E0-9D79-492D-9373-4FCE4AB15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60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09636" y="-4285"/>
            <a:ext cx="634365" cy="634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  <p:sldLayoutId id="2147484676" r:id="rId12"/>
    <p:sldLayoutId id="214748467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kern="1200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Verdana" pitchFamily="1" charset="0"/>
          <a:ea typeface="Verdana" pitchFamily="1" charset="0"/>
          <a:cs typeface="Verdana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Verdana" pitchFamily="1" charset="0"/>
          <a:ea typeface="Verdana" pitchFamily="1" charset="0"/>
          <a:cs typeface="Verdana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Verdana" pitchFamily="1" charset="0"/>
          <a:ea typeface="Verdana" pitchFamily="1" charset="0"/>
          <a:cs typeface="Verdana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Verdana" pitchFamily="1" charset="0"/>
          <a:ea typeface="Verdana" pitchFamily="1" charset="0"/>
          <a:cs typeface="Verdana" pitchFamily="1" charset="0"/>
        </a:defRPr>
      </a:lvl5pPr>
      <a:lvl6pPr marL="411476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822952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234427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645904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8607" indent="-617214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0072" indent="-202881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028690" indent="-205738" algn="l" rtl="0" eaLnBrk="1" fontAlgn="base" hangingPunct="1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440166" indent="-205738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851641" indent="-205738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263118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93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069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45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6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52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7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04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79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56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1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07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mazon.com/gp/product/images/081354517X/sr=1-1/qid=1244928835/ref=dp_image_0?ie=UTF8&amp;n=283155&amp;s=books&amp;qid=1244928835&amp;sr=1-1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amazon.com/gp/reader/0802846939/ref=sib_dp_pt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amazon.com/gp/product/images/081354517X/sr=1-1/qid=1244928835/ref=dp_image_0?ie=UTF8&amp;n=283155&amp;s=books&amp;qid=1244928835&amp;sr=1-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amazon.com/gp/reader/0802848354/ref=sib_dp_pt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mazon.com/gp/reader/0802846939/ref=sib_dp_pt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>
          <a:xfrm>
            <a:off x="-5963" y="0"/>
            <a:ext cx="9235440" cy="6400800"/>
          </a:xfrm>
          <a:solidFill>
            <a:schemeClr val="tx1"/>
          </a:solidFill>
        </p:spPr>
        <p:txBody>
          <a:bodyPr/>
          <a:lstStyle/>
          <a:p>
            <a:br>
              <a:rPr lang="en-US" sz="2400" b="1" dirty="0"/>
            </a:br>
            <a:br>
              <a:rPr lang="en-US" sz="2400" b="1" dirty="0"/>
            </a:br>
            <a:br>
              <a:rPr lang="en-US" altLang="en-US" sz="2400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chemeClr val="bg1"/>
                </a:solidFill>
              </a:rPr>
              <a:t>       </a:t>
            </a:r>
            <a:br>
              <a:rPr lang="en-US" altLang="en-US" sz="2400" b="1" dirty="0">
                <a:solidFill>
                  <a:schemeClr val="bg1"/>
                </a:solidFill>
              </a:rPr>
            </a:br>
            <a:br>
              <a:rPr lang="en-US" altLang="en-US" sz="2400" b="1" dirty="0">
                <a:solidFill>
                  <a:schemeClr val="bg1"/>
                </a:solidFill>
              </a:rPr>
            </a:br>
            <a:br>
              <a:rPr lang="en-US" altLang="en-US" sz="2400" b="1" dirty="0">
                <a:solidFill>
                  <a:schemeClr val="bg1"/>
                </a:solidFill>
              </a:rPr>
            </a:br>
            <a:br>
              <a:rPr lang="en-US" sz="2400" b="1" dirty="0"/>
            </a:br>
            <a:r>
              <a:rPr lang="en-US" sz="2400" b="1" dirty="0"/>
              <a:t> </a:t>
            </a:r>
            <a:r>
              <a:rPr lang="en-US" altLang="en-US" sz="2400" b="1" dirty="0">
                <a:solidFill>
                  <a:schemeClr val="bg1"/>
                </a:solidFill>
              </a:rPr>
              <a:t>Marcia J. Bunge, Ph.D.</a:t>
            </a:r>
            <a:br>
              <a:rPr lang="en-US" altLang="en-US" sz="2400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1800" b="1" dirty="0">
                <a:solidFill>
                  <a:schemeClr val="bg1"/>
                </a:solidFill>
              </a:rPr>
              <a:t>Professor of Religion, </a:t>
            </a:r>
            <a:r>
              <a:rPr lang="en-US" altLang="en-US" sz="1800" b="1" dirty="0" err="1">
                <a:solidFill>
                  <a:schemeClr val="bg1"/>
                </a:solidFill>
              </a:rPr>
              <a:t>Bernhardson</a:t>
            </a:r>
            <a:r>
              <a:rPr lang="en-US" altLang="en-US" sz="1800" b="1" dirty="0">
                <a:solidFill>
                  <a:schemeClr val="bg1"/>
                </a:solidFill>
              </a:rPr>
              <a:t> Endowed Chair 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E56E40-D0F1-4241-8A5D-FDD340B36B4E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/>
              <a:t>Nurturing the Spiritual and Religious Lives of </a:t>
            </a:r>
            <a:br>
              <a:rPr lang="en-US" altLang="en-US" b="1" dirty="0"/>
            </a:br>
            <a:r>
              <a:rPr lang="en-US" altLang="en-US" b="1" dirty="0"/>
              <a:t>Children and Youth: 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/>
              <a:t>Why and How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E36CAE-1183-4EC3-9A6E-4CB2DDC1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05419"/>
            <a:ext cx="8153400" cy="147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5" tIns="41148" rIns="82295" bIns="4114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41147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2295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34427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4590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Journeys in Child Theology: Lessons</a:t>
            </a:r>
            <a:r>
              <a:rPr lang="en-US" sz="32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Recent Work,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Future Directions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</a:rPr>
              <a:t>(you</a:t>
            </a:r>
            <a:r>
              <a:rPr lang="en-US" sz="32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, me, the church)</a:t>
            </a:r>
            <a:endParaRPr lang="en-US" sz="3200" b="1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</a:endParaRPr>
          </a:p>
          <a:p>
            <a:pPr algn="ctr"/>
            <a:endParaRPr lang="en-US" altLang="en-US" sz="32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</a:endParaRPr>
          </a:p>
          <a:p>
            <a:pPr algn="ctr"/>
            <a:endParaRPr lang="en-US" altLang="en-US" sz="32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</a:endParaRPr>
          </a:p>
          <a:p>
            <a:pPr algn="ctr"/>
            <a:endParaRPr lang="en-US" altLang="en-US" sz="44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686A3-1168-4A76-BFC2-F81011A043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56301"/>
            <a:ext cx="6400800" cy="175307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8" name="Picture 2" descr="Image result for image of a tree">
            <a:extLst>
              <a:ext uri="{FF2B5EF4-FFF2-40B4-BE49-F238E27FC236}">
                <a16:creationId xmlns:a16="http://schemas.microsoft.com/office/drawing/2014/main" id="{D40975B9-B752-4CD7-9C93-D833056EB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49716"/>
            <a:ext cx="5103743" cy="28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08568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" y="1143000"/>
            <a:ext cx="8458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alt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9100" y="172638"/>
            <a:ext cx="8381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take-aways from early research: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US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obust theologies are foundational— key—to h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elping</a:t>
            </a:r>
            <a:r>
              <a:rPr lang="en-US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children thrive!</a:t>
            </a:r>
            <a:r>
              <a:rPr lang="en-US" alt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Have many positive implications for children, the church, communities.</a:t>
            </a:r>
            <a:endParaRPr lang="en-US" sz="28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 descr="Image result for image of a tree">
            <a:extLst>
              <a:ext uri="{FF2B5EF4-FFF2-40B4-BE49-F238E27FC236}">
                <a16:creationId xmlns:a16="http://schemas.microsoft.com/office/drawing/2014/main" id="{18B1FA1B-CA22-416D-9DF2-A108D034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048000"/>
            <a:ext cx="5257800" cy="295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7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6286500"/>
            <a:ext cx="8610600" cy="1143000"/>
          </a:xfrm>
        </p:spPr>
        <p:txBody>
          <a:bodyPr/>
          <a:lstStyle/>
          <a:p>
            <a:br>
              <a:rPr lang="en-US" altLang="en-US" sz="3200" b="1" dirty="0">
                <a:solidFill>
                  <a:schemeClr val="tx1"/>
                </a:solidFill>
              </a:rPr>
            </a:b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THEOLOGIES OF CHILDHOOD 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Raise two important questions: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  1. </a:t>
            </a:r>
            <a:r>
              <a:rPr lang="en-US" altLang="en-US" sz="3200" b="1" u="sng" dirty="0">
                <a:solidFill>
                  <a:schemeClr val="tx1"/>
                </a:solidFill>
              </a:rPr>
              <a:t>Conceptions </a:t>
            </a:r>
            <a:r>
              <a:rPr lang="en-US" altLang="en-US" sz="3200" b="1" dirty="0">
                <a:solidFill>
                  <a:schemeClr val="tx1"/>
                </a:solidFill>
              </a:rPr>
              <a:t>of Children?        	</a:t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3200" dirty="0">
                <a:solidFill>
                  <a:schemeClr val="tx1"/>
                </a:solidFill>
              </a:rPr>
              <a:t>  </a:t>
            </a:r>
            <a:r>
              <a:rPr lang="en-US" altLang="en-US" sz="3200" b="1" dirty="0">
                <a:solidFill>
                  <a:schemeClr val="tx1"/>
                </a:solidFill>
              </a:rPr>
              <a:t>2. </a:t>
            </a:r>
            <a:r>
              <a:rPr lang="en-US" altLang="en-US" sz="3200" b="1" u="sng" dirty="0">
                <a:solidFill>
                  <a:schemeClr val="tx1"/>
                </a:solidFill>
              </a:rPr>
              <a:t>Commitments </a:t>
            </a:r>
            <a:r>
              <a:rPr lang="en-US" altLang="en-US" sz="3200" b="1" dirty="0">
                <a:solidFill>
                  <a:schemeClr val="tx1"/>
                </a:solidFill>
              </a:rPr>
              <a:t>to Them? 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The two are highly interrelated! 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Strong conceptions of children and strong commitments to them go hand in hand!</a:t>
            </a:r>
            <a:br>
              <a:rPr lang="en-US" alt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altLang="en-US" sz="3200" b="1" dirty="0">
                <a:solidFill>
                  <a:schemeClr val="tx1"/>
                </a:solidFill>
              </a:rPr>
            </a:b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.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br>
              <a:rPr lang="en-US" altLang="en-US" b="1" dirty="0">
                <a:solidFill>
                  <a:schemeClr val="tx1"/>
                </a:solidFill>
              </a:rPr>
            </a:br>
            <a:br>
              <a:rPr lang="en-US" altLang="en-US" b="1" dirty="0">
                <a:solidFill>
                  <a:schemeClr val="tx1"/>
                </a:solidFill>
              </a:rPr>
            </a:br>
            <a:endParaRPr lang="en-US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6629400"/>
            <a:ext cx="8610600" cy="1143000"/>
          </a:xfrm>
        </p:spPr>
        <p:txBody>
          <a:bodyPr/>
          <a:lstStyle/>
          <a:p>
            <a:br>
              <a:rPr lang="en-US" altLang="en-US" sz="3200" b="1" dirty="0">
                <a:solidFill>
                  <a:schemeClr val="tx1"/>
                </a:solidFill>
              </a:rPr>
            </a:b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THEOLOGIES OF CHILDHOOD 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Strong theologies articulate multi-faceted, multi-dimensional perspectives of children and childhood, building on: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1. The Bible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2. The Christian tradition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3. Other disciplines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4. Experience 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br>
              <a:rPr lang="en-US" altLang="en-US" sz="3200" b="1" dirty="0">
                <a:solidFill>
                  <a:schemeClr val="tx1"/>
                </a:solidFill>
              </a:rPr>
            </a:br>
            <a:br>
              <a:rPr lang="en-US" altLang="en-US" sz="3200" b="1" dirty="0">
                <a:solidFill>
                  <a:schemeClr val="tx1"/>
                </a:solidFill>
              </a:rPr>
            </a:br>
            <a:br>
              <a:rPr lang="en-US" altLang="en-US" b="1" dirty="0">
                <a:solidFill>
                  <a:schemeClr val="tx1"/>
                </a:solidFill>
              </a:rPr>
            </a:br>
            <a:br>
              <a:rPr lang="en-US" altLang="en-US" b="1" dirty="0">
                <a:solidFill>
                  <a:schemeClr val="tx1"/>
                </a:solidFill>
              </a:rPr>
            </a:b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0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399" y="1905000"/>
            <a:ext cx="8610600" cy="3613150"/>
          </a:xfrm>
          <a:prstGeom prst="rect">
            <a:avLst/>
          </a:prstGeom>
        </p:spPr>
        <p:txBody>
          <a:bodyPr/>
          <a:lstStyle/>
          <a:p>
            <a:pPr lvl="1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/>
              <a:t>Fully human and made in the image of God </a:t>
            </a:r>
            <a:r>
              <a:rPr lang="en-US" altLang="en-US" sz="2400" b="1" dirty="0">
                <a:solidFill>
                  <a:schemeClr val="accent2"/>
                </a:solidFill>
              </a:rPr>
              <a:t> yet also</a:t>
            </a:r>
            <a:r>
              <a:rPr lang="en-US" altLang="en-US" sz="2400" b="1" dirty="0"/>
              <a:t> still developing and in need of instruction and guidance. 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/>
              <a:t>Gifts of God and sources of joy </a:t>
            </a:r>
            <a:r>
              <a:rPr lang="en-US" altLang="en-US" sz="2400" b="1" dirty="0">
                <a:solidFill>
                  <a:schemeClr val="accent2"/>
                </a:solidFill>
              </a:rPr>
              <a:t>yet also </a:t>
            </a:r>
            <a:r>
              <a:rPr lang="en-US" altLang="en-US" sz="2400" b="1" dirty="0"/>
              <a:t>social agents capable of selfish actions.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/>
              <a:t>Vulnerable and in need of protection </a:t>
            </a:r>
            <a:r>
              <a:rPr lang="en-US" altLang="en-US" sz="2400" b="1" dirty="0">
                <a:solidFill>
                  <a:schemeClr val="accent2"/>
                </a:solidFill>
              </a:rPr>
              <a:t>yet also </a:t>
            </a:r>
            <a:r>
              <a:rPr lang="en-US" altLang="en-US" sz="2400" b="1" dirty="0"/>
              <a:t>strong, insightful models of faith </a:t>
            </a:r>
            <a:r>
              <a:rPr lang="en-AU" sz="2400" b="1" dirty="0"/>
              <a:t>and endowed with gifts to serve others</a:t>
            </a:r>
            <a:r>
              <a:rPr lang="en-US" altLang="en-US" sz="2400" b="1" dirty="0"/>
              <a:t>.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3236" y="609600"/>
            <a:ext cx="7948927" cy="1031875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chemeClr val="accent1"/>
                </a:solidFill>
              </a:rPr>
              <a:t>Saw the power of theologies that hold onto </a:t>
            </a:r>
            <a:r>
              <a:rPr lang="en-US" altLang="en-US" sz="3200" b="1" dirty="0"/>
              <a:t>BIBLICAL PARADOXES, </a:t>
            </a:r>
            <a:r>
              <a:rPr lang="en-US" altLang="en-US" sz="3200" b="1" dirty="0">
                <a:solidFill>
                  <a:schemeClr val="accent1"/>
                </a:solidFill>
              </a:rPr>
              <a:t>seeing children as:</a:t>
            </a:r>
          </a:p>
        </p:txBody>
      </p:sp>
    </p:spTree>
    <p:extLst>
      <p:ext uri="{BB962C8B-B14F-4D97-AF65-F5344CB8AC3E}">
        <p14:creationId xmlns:p14="http://schemas.microsoft.com/office/powerpoint/2010/main" val="113813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5162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b="1" i="1"/>
              <a:t>Keeping in mind this view and Jesus’ example fosters meaningful and warm relationships. </a:t>
            </a:r>
            <a:endParaRPr lang="en-US" b="1" i="1" dirty="0"/>
          </a:p>
        </p:txBody>
      </p:sp>
      <p:sp>
        <p:nvSpPr>
          <p:cNvPr id="2" name="Rectangle 1"/>
          <p:cNvSpPr/>
          <p:nvPr/>
        </p:nvSpPr>
        <p:spPr>
          <a:xfrm>
            <a:off x="384961" y="386387"/>
            <a:ext cx="87666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Verdana" panose="020B0604030504040204" pitchFamily="34" charset="0"/>
                <a:ea typeface="Verdana" panose="020B0604030504040204" pitchFamily="34" charset="0"/>
              </a:rPr>
              <a:t>With robust theologies of childhood, we switch </a:t>
            </a:r>
            <a:r>
              <a:rPr lang="en-US" altLang="en-US" sz="2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 Mono-focal, Adult-centered </a:t>
            </a:r>
            <a:r>
              <a:rPr lang="en-US" altLang="en-US" sz="2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</a:t>
            </a:r>
            <a:r>
              <a:rPr lang="en-US" altLang="en-US" sz="2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Multi-focal, Child-inclusive lenses!  </a:t>
            </a:r>
          </a:p>
          <a:p>
            <a:r>
              <a:rPr lang="en-US" sz="2600" b="1" dirty="0">
                <a:latin typeface="Verdana" panose="020B0604030504040204" pitchFamily="34" charset="0"/>
                <a:ea typeface="Verdana" panose="020B0604030504040204" pitchFamily="34" charset="0"/>
              </a:rPr>
              <a:t>We strengthen commitments, relationships</a:t>
            </a:r>
            <a:r>
              <a:rPr lang="en-US" sz="2600" b="1" dirty="0"/>
              <a:t>!</a:t>
            </a:r>
          </a:p>
        </p:txBody>
      </p:sp>
      <p:pic>
        <p:nvPicPr>
          <p:cNvPr id="2056" name="Picture 8" descr="http://www.reviewofcontactlenses.com/CMSImagesContent/2011/9/rccl0911-mfl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56" y="3124200"/>
            <a:ext cx="3903174" cy="20979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2.gstatic.com/images?q=tbn:ANd9GcQTHAH3ibpmIzOcNq5Z6nn0naPYV9jjy-7gcgReBHJnU1-2ek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5086544" cy="381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52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>
          <a:xfrm>
            <a:off x="-5963" y="0"/>
            <a:ext cx="9235440" cy="6400800"/>
          </a:xfrm>
          <a:solidFill>
            <a:schemeClr val="tx1"/>
          </a:solidFill>
        </p:spPr>
        <p:txBody>
          <a:bodyPr/>
          <a:lstStyle/>
          <a:p>
            <a:pPr algn="r"/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E56E40-D0F1-4241-8A5D-FDD340B36B4E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/>
              <a:t>Nurturing the Spiritual and Religious Lives of </a:t>
            </a:r>
            <a:br>
              <a:rPr lang="en-US" altLang="en-US" b="1" dirty="0"/>
            </a:br>
            <a:r>
              <a:rPr lang="en-US" altLang="en-US" b="1" dirty="0"/>
              <a:t>Children and Youth: 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/>
              <a:t>Why and How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E36CAE-1183-4EC3-9A6E-4CB2DDC1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66391"/>
            <a:ext cx="7924800" cy="147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5" tIns="41148" rIns="82295" bIns="4114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41147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2295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34427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4590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TWO: Child Theology Movement and International  Christian Initiatives </a:t>
            </a:r>
          </a:p>
          <a:p>
            <a:pPr algn="ctr"/>
            <a:endParaRPr lang="en-US" altLang="en-US" sz="44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686A3-1168-4A76-BFC2-F81011A043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1772285"/>
            <a:ext cx="6400800" cy="175307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7" name="Picture 2" descr="Image result for image of a tree">
            <a:extLst>
              <a:ext uri="{FF2B5EF4-FFF2-40B4-BE49-F238E27FC236}">
                <a16:creationId xmlns:a16="http://schemas.microsoft.com/office/drawing/2014/main" id="{363CCF51-DE06-4B05-BCA9-FF5176D6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10400" cy="39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95259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1467304"/>
            <a:ext cx="8493213" cy="3613150"/>
          </a:xfrm>
          <a:prstGeom prst="rect">
            <a:avLst/>
          </a:prstGeom>
        </p:spPr>
        <p:txBody>
          <a:bodyPr/>
          <a:lstStyle/>
          <a:p>
            <a:pPr marL="874391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/>
              <a:t>Child Theology Movement (Keith White, John Collier, Haddon </a:t>
            </a:r>
            <a:r>
              <a:rPr lang="en-US" altLang="en-US" sz="2600" b="1" dirty="0" err="1"/>
              <a:t>Willmer</a:t>
            </a:r>
            <a:r>
              <a:rPr lang="en-US" altLang="en-US" sz="2600" b="1" dirty="0"/>
              <a:t>) </a:t>
            </a:r>
          </a:p>
          <a:p>
            <a:pPr marL="874391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/>
              <a:t>Godly Play Foundation (Berryman)</a:t>
            </a:r>
          </a:p>
          <a:p>
            <a:pPr marL="417191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600" b="1" dirty="0"/>
              <a:t>Fostered Connections with:</a:t>
            </a:r>
          </a:p>
          <a:p>
            <a:pPr marL="874391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/>
              <a:t>Child Development Training and Research Center in Addis (Shiferaw </a:t>
            </a:r>
            <a:r>
              <a:rPr lang="en-US" altLang="en-US" sz="2600" b="1" dirty="0" err="1"/>
              <a:t>Woldmichael</a:t>
            </a:r>
            <a:r>
              <a:rPr lang="en-US" altLang="en-US" sz="2600" b="1" dirty="0"/>
              <a:t>)</a:t>
            </a:r>
          </a:p>
          <a:p>
            <a:pPr marL="874391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/>
              <a:t>Leaders in South Africa (NW University)</a:t>
            </a:r>
          </a:p>
          <a:p>
            <a:pPr marL="874391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/>
              <a:t>Holistic Child Development Programs (Philippines, Penang)</a:t>
            </a:r>
          </a:p>
          <a:p>
            <a:pPr marL="874391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/>
              <a:t>Compassion International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037" y="228600"/>
            <a:ext cx="8493213" cy="1031875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</a:rPr>
              <a:t>Learned from the important work of  </a:t>
            </a:r>
          </a:p>
        </p:txBody>
      </p:sp>
    </p:spTree>
    <p:extLst>
      <p:ext uri="{BB962C8B-B14F-4D97-AF65-F5344CB8AC3E}">
        <p14:creationId xmlns:p14="http://schemas.microsoft.com/office/powerpoint/2010/main" val="22908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5393" y="914400"/>
            <a:ext cx="8493213" cy="1031875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</a:rPr>
              <a:t>Ongoing Work in Theologies of Childhood Worldwide</a:t>
            </a:r>
          </a:p>
        </p:txBody>
      </p:sp>
      <p:pic>
        <p:nvPicPr>
          <p:cNvPr id="5" name="Picture 2" descr="Theologies of Childhood and the children of Africa by [Grobbelaar, Jan, Grobbelaar, Jan , Breed, Gert , Brunsdon, Alfred, Bunge, Marcia J., Ndoga, Sam, Knoetze, Hannes (J.J.), Vorster, Nico]">
            <a:extLst>
              <a:ext uri="{FF2B5EF4-FFF2-40B4-BE49-F238E27FC236}">
                <a16:creationId xmlns:a16="http://schemas.microsoft.com/office/drawing/2014/main" id="{0EA7906A-B150-26E1-7183-16112F3AF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09" y="2884646"/>
            <a:ext cx="2159622" cy="30589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oddling to the Kingdom">
            <a:extLst>
              <a:ext uri="{FF2B5EF4-FFF2-40B4-BE49-F238E27FC236}">
                <a16:creationId xmlns:a16="http://schemas.microsoft.com/office/drawing/2014/main" id="{1E03D01E-B95B-81C4-4FC5-38AF77BE2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3" y="2736727"/>
            <a:ext cx="2265406" cy="320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ntry Point: Towards Child Theology with Matthew 18">
            <a:extLst>
              <a:ext uri="{FF2B5EF4-FFF2-40B4-BE49-F238E27FC236}">
                <a16:creationId xmlns:a16="http://schemas.microsoft.com/office/drawing/2014/main" id="{0284B642-E034-B7B7-1256-A41AC8A7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96" y="2362200"/>
            <a:ext cx="2265406" cy="320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2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>
          <a:xfrm>
            <a:off x="-5963" y="0"/>
            <a:ext cx="9235440" cy="6400800"/>
          </a:xfrm>
          <a:solidFill>
            <a:schemeClr val="tx1"/>
          </a:solidFill>
        </p:spPr>
        <p:txBody>
          <a:bodyPr/>
          <a:lstStyle/>
          <a:p>
            <a:pPr algn="r"/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E56E40-D0F1-4241-8A5D-FDD340B36B4E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/>
              <a:t>Nurturing the Spiritual and Religious Lives of </a:t>
            </a:r>
            <a:br>
              <a:rPr lang="en-US" altLang="en-US" b="1" dirty="0"/>
            </a:br>
            <a:r>
              <a:rPr lang="en-US" altLang="en-US" b="1" dirty="0"/>
              <a:t>Children and Youth: 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/>
              <a:t>Why and How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E36CAE-1183-4EC3-9A6E-4CB2DDC1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2172"/>
            <a:ext cx="7772400" cy="147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5" tIns="41148" rIns="82295" bIns="4114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41147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2295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34427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4590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THREE: Child-attentive Theology across  DOCTRINES, PRACTICES </a:t>
            </a:r>
          </a:p>
          <a:p>
            <a:pPr algn="ctr"/>
            <a:endParaRPr lang="en-US" altLang="en-US" sz="44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686A3-1168-4A76-BFC2-F81011A043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1772285"/>
            <a:ext cx="6400800" cy="175307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7" name="Picture 2" descr="Image result for image of a tree">
            <a:extLst>
              <a:ext uri="{FF2B5EF4-FFF2-40B4-BE49-F238E27FC236}">
                <a16:creationId xmlns:a16="http://schemas.microsoft.com/office/drawing/2014/main" id="{363CCF51-DE06-4B05-BCA9-FF5176D6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743200"/>
            <a:ext cx="6629400" cy="37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482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3A86B7-7505-4180-A9D9-179CEB12E5C2}"/>
              </a:ext>
            </a:extLst>
          </p:cNvPr>
          <p:cNvSpPr txBox="1"/>
          <p:nvPr/>
        </p:nvSpPr>
        <p:spPr>
          <a:xfrm>
            <a:off x="376614" y="-381000"/>
            <a:ext cx="797934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Theologies of childhood call us to: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Expand our vision!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Rethink not only our views of children but also MANY CENTRAL doctrines and practices in the light of attention to children and childhood.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Develop CHILD-ATTENTIVE THEOLOGIES that strengthen our commitments to children and our theology as a whole! 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742" y="152400"/>
            <a:ext cx="8229600" cy="1524000"/>
          </a:xfrm>
        </p:spPr>
        <p:txBody>
          <a:bodyPr/>
          <a:lstStyle/>
          <a:p>
            <a:pPr algn="ctr"/>
            <a:br>
              <a:rPr lang="en-US" sz="2400" b="1" cap="all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cs typeface="Arial Unicode MS"/>
              </a:rPr>
            </a:br>
            <a:br>
              <a:rPr lang="en-US" sz="2400" b="1" cap="all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cs typeface="Arial Unicode MS"/>
              </a:rPr>
            </a:br>
            <a:endParaRPr lang="en-US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5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87413" y="762000"/>
            <a:ext cx="8305800" cy="6096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800" b="1" dirty="0"/>
              <a:t>Questions (you and me):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2800" b="1" dirty="0"/>
              <a:t>What prompted you to focus your attention on children?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2800" b="1" dirty="0"/>
              <a:t>What lessons and areas of inquiry have strengthened your work with and on behalf of children? 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2800" b="1" dirty="0"/>
              <a:t>What is your current work? What new directions do you want to pursue? 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2800" b="1" dirty="0"/>
              <a:t>In your context: How do robust theologies of childhood and child theologies strengthen the church and help all children thrive?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endParaRPr lang="en-US" alt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2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638800"/>
            <a:ext cx="8686800" cy="914400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br>
              <a:rPr lang="en-US" sz="2400" b="1" cap="all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br>
              <a:rPr lang="en-US" sz="2400" cap="all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br>
              <a:rPr lang="en-US" sz="2400" cap="all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br>
              <a:rPr lang="en-US" sz="2400" cap="all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r>
              <a:rPr lang="en-US" sz="28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  <a:t>Like other liberating theologies, </a:t>
            </a:r>
            <a:br>
              <a:rPr lang="en-US" sz="28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</a:br>
            <a:r>
              <a:rPr lang="en-US" sz="28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  <a:t>CHILD-ATTENTIVE or </a:t>
            </a:r>
            <a:br>
              <a:rPr lang="en-US" sz="28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</a:br>
            <a:r>
              <a:rPr lang="en-US" sz="28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  <a:t>CHILD THEOLOGIES:  </a:t>
            </a:r>
            <a:br>
              <a:rPr lang="en-US" sz="28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</a:br>
            <a:b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  <a:t>  Build on Diverse Sources:</a:t>
            </a:r>
            <a:b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  <a:t>  Bible, tradition, insights </a:t>
            </a:r>
            <a:b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  <a:t>  from other disciplines. </a:t>
            </a:r>
            <a:b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b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  <a:t>  Re-examine:</a:t>
            </a:r>
            <a:b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  <a:t>  A range of doctrines, practices  </a:t>
            </a:r>
            <a:b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  <a:t>  with </a:t>
            </a:r>
            <a:r>
              <a:rPr lang="en-US" sz="24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  <a:t>attention to the experience </a:t>
            </a:r>
            <a:br>
              <a:rPr lang="en-US" sz="24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</a:br>
            <a:r>
              <a:rPr lang="en-US" sz="24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  <a:t>  of the marginalized or exploited</a:t>
            </a:r>
            <a:br>
              <a:rPr lang="en-US" sz="24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</a:br>
            <a:r>
              <a:rPr lang="en-US" sz="24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  <a:t>  —in this case children.</a:t>
            </a:r>
            <a:br>
              <a:rPr lang="en-US" sz="24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</a:br>
            <a:br>
              <a:rPr lang="en-US" sz="2400" b="1" kern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rPr>
            </a:b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 </a:t>
            </a:r>
            <a:b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hild Theology: Diverse Methods and Global Prospectives: Diverse Methods and Global Perspectives by [Marcia A. Bunge]">
            <a:extLst>
              <a:ext uri="{FF2B5EF4-FFF2-40B4-BE49-F238E27FC236}">
                <a16:creationId xmlns:a16="http://schemas.microsoft.com/office/drawing/2014/main" id="{A12CC13D-3FF7-42A7-8361-A2D9A2AAF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760857" cy="426058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8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3A86B7-7505-4180-A9D9-179CEB12E5C2}"/>
              </a:ext>
            </a:extLst>
          </p:cNvPr>
          <p:cNvSpPr txBox="1"/>
          <p:nvPr/>
        </p:nvSpPr>
        <p:spPr>
          <a:xfrm>
            <a:off x="325393" y="636814"/>
            <a:ext cx="84932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Rethink with attention to children: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Priesthood, ordained ministry</a:t>
            </a: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	(roles, authority, celibacy)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The Church </a:t>
            </a: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	(children are part of the body)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The Holy Spirit </a:t>
            </a: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	(children are also spirit-filled)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Discipline </a:t>
            </a:r>
          </a:p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	(not same as corporal punishment)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ENRICH THEOLOGY as a whole and empower the church’s work in the world! 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003" y="0"/>
            <a:ext cx="8229600" cy="15240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</a:rPr>
              <a:t>SOME EXAMPLES</a:t>
            </a:r>
            <a:br>
              <a:rPr lang="en-US" sz="2400" b="1" cap="all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cs typeface="Arial Unicode MS"/>
              </a:rPr>
            </a:br>
            <a:br>
              <a:rPr lang="en-US" sz="2400" b="1" cap="all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cs typeface="Arial Unicode MS"/>
              </a:rPr>
            </a:br>
            <a:endParaRPr lang="en-US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95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112244-90C2-4320-AB99-EBFB60BD4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6" y="3281310"/>
            <a:ext cx="3962400" cy="273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3495" y="3124200"/>
            <a:ext cx="8721813" cy="152400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Strengthens THEOLOGICAL EDUCATION </a:t>
            </a:r>
            <a:br>
              <a:rPr lang="en-US" altLang="en-US" sz="2800" b="1" dirty="0">
                <a:solidFill>
                  <a:schemeClr val="tx1"/>
                </a:solidFill>
              </a:rPr>
            </a:br>
            <a:r>
              <a:rPr lang="en-US" altLang="en-US" sz="2800" b="1" dirty="0">
                <a:solidFill>
                  <a:schemeClr val="tx1"/>
                </a:solidFill>
              </a:rPr>
              <a:t>Promotes attention to children </a:t>
            </a:r>
            <a:br>
              <a:rPr lang="en-US" altLang="en-US" sz="2800" b="1" dirty="0">
                <a:solidFill>
                  <a:schemeClr val="tx1"/>
                </a:solidFill>
              </a:rPr>
            </a:br>
            <a:r>
              <a:rPr lang="en-US" altLang="en-US" sz="2800" b="1" dirty="0">
                <a:solidFill>
                  <a:schemeClr val="tx1"/>
                </a:solidFill>
              </a:rPr>
              <a:t>ACROSS THE CURRICULUM</a:t>
            </a:r>
            <a:br>
              <a:rPr lang="en-US" altLang="en-US" sz="2800" b="1" dirty="0">
                <a:solidFill>
                  <a:schemeClr val="tx1"/>
                </a:solidFill>
              </a:rPr>
            </a:br>
            <a:r>
              <a:rPr lang="en-US" altLang="en-US" sz="2800" b="1" dirty="0">
                <a:solidFill>
                  <a:schemeClr val="tx1"/>
                </a:solidFill>
              </a:rPr>
              <a:t>(Biblical Studies, Church History, Pastoral Care, Systematics)</a:t>
            </a:r>
            <a:r>
              <a:rPr lang="en-US" altLang="en-US" sz="3200" b="1" dirty="0">
                <a:solidFill>
                  <a:schemeClr val="tx1"/>
                </a:solidFill>
              </a:rPr>
              <a:t>					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					</a:t>
            </a:r>
            <a:r>
              <a:rPr lang="en-US" sz="2400" b="1" kern="1200" dirty="0">
                <a:solidFill>
                  <a:srgbClr val="000000"/>
                </a:solidFill>
                <a:effectLst/>
              </a:rPr>
              <a:t>.</a:t>
            </a:r>
            <a:br>
              <a:rPr lang="en-US" sz="2400" b="1" kern="1200" dirty="0">
                <a:solidFill>
                  <a:srgbClr val="000000"/>
                </a:solidFill>
                <a:effectLst/>
              </a:rPr>
            </a:br>
            <a:br>
              <a:rPr lang="en-US" altLang="en-US" sz="2400" b="1" dirty="0">
                <a:solidFill>
                  <a:schemeClr val="tx1"/>
                </a:solidFill>
              </a:rPr>
            </a:br>
            <a:br>
              <a:rPr lang="en-US" altLang="en-US" sz="2400" b="1" dirty="0">
                <a:solidFill>
                  <a:schemeClr val="tx1"/>
                </a:solidFill>
              </a:rPr>
            </a:br>
            <a:br>
              <a:rPr lang="en-US" altLang="en-US" sz="2400" b="1" dirty="0">
                <a:solidFill>
                  <a:schemeClr val="tx1"/>
                </a:solidFill>
              </a:rPr>
            </a:br>
            <a:br>
              <a:rPr lang="en-US" altLang="en-US" sz="2400" b="1" dirty="0"/>
            </a:br>
            <a:endParaRPr lang="en-US" alt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Dallas Theological Seminary">
            <a:extLst>
              <a:ext uri="{FF2B5EF4-FFF2-40B4-BE49-F238E27FC236}">
                <a16:creationId xmlns:a16="http://schemas.microsoft.com/office/drawing/2014/main" id="{7422ED36-3900-472E-9ED4-2279F193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10" y="2362200"/>
            <a:ext cx="4862447" cy="275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70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>
          <a:xfrm>
            <a:off x="-5963" y="0"/>
            <a:ext cx="9235440" cy="6400800"/>
          </a:xfrm>
          <a:solidFill>
            <a:schemeClr val="tx1"/>
          </a:solidFill>
        </p:spPr>
        <p:txBody>
          <a:bodyPr/>
          <a:lstStyle/>
          <a:p>
            <a:pPr algn="r"/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E56E40-D0F1-4241-8A5D-FDD340B36B4E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/>
              <a:t>Nurturing the Spiritual and Religious Lives of </a:t>
            </a:r>
            <a:br>
              <a:rPr lang="en-US" altLang="en-US" b="1" dirty="0"/>
            </a:br>
            <a:r>
              <a:rPr lang="en-US" altLang="en-US" b="1" dirty="0"/>
              <a:t>Children and Youth: 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/>
              <a:t>Why and How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E36CAE-1183-4EC3-9A6E-4CB2DDC1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6" y="2023644"/>
            <a:ext cx="8229600" cy="147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5" tIns="41148" rIns="82295" bIns="4114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41147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2295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34427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4590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FOUR: Inter-religious Understanding and Cooperation</a:t>
            </a: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686A3-1168-4A76-BFC2-F81011A043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6301"/>
            <a:ext cx="8305800" cy="175307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7" name="Picture 2" descr="Image result for image of a tree">
            <a:extLst>
              <a:ext uri="{FF2B5EF4-FFF2-40B4-BE49-F238E27FC236}">
                <a16:creationId xmlns:a16="http://schemas.microsoft.com/office/drawing/2014/main" id="{363CCF51-DE06-4B05-BCA9-FF5176D6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17" y="2438400"/>
            <a:ext cx="6017079" cy="33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52777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780" y="137160"/>
            <a:ext cx="2400300" cy="342900"/>
          </a:xfrm>
          <a:prstGeom prst="rect">
            <a:avLst/>
          </a:prstGeom>
          <a:solidFill>
            <a:srgbClr val="D4D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5780" y="319496"/>
            <a:ext cx="8892540" cy="707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324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from inter-religious and interfaith projects nationally and internationally! </a:t>
            </a: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Times New Roman" panose="02020603050405020304" pitchFamily="18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3240" b="1" dirty="0">
                <a:latin typeface="Times New Roman" panose="02020603050405020304" pitchFamily="18" charset="0"/>
              </a:rPr>
              <a:t>	</a:t>
            </a:r>
          </a:p>
          <a:p>
            <a:pPr algn="l"/>
            <a:r>
              <a:rPr lang="en-US" sz="3240" b="1" dirty="0">
                <a:latin typeface="Times New Roman" panose="02020603050405020304" pitchFamily="18" charset="0"/>
              </a:rPr>
              <a:t>					</a:t>
            </a:r>
          </a:p>
        </p:txBody>
      </p:sp>
      <p:pic>
        <p:nvPicPr>
          <p:cNvPr id="8" name="Picture 6" descr="Children and Childhood in World Religions: Primary Sources and Texts (Series in Childhood Studies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800" r="21112"/>
          <a:stretch>
            <a:fillRect/>
          </a:stretch>
        </p:blipFill>
        <p:spPr bwMode="auto">
          <a:xfrm>
            <a:off x="3886200" y="2755392"/>
            <a:ext cx="2209800" cy="3204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C:\Users\valpo\Desktop\Cambridge Cover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9049" y="2819459"/>
            <a:ext cx="2057400" cy="314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6576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>
          <a:xfrm>
            <a:off x="-5963" y="0"/>
            <a:ext cx="9235440" cy="6400800"/>
          </a:xfrm>
          <a:solidFill>
            <a:schemeClr val="tx1"/>
          </a:solidFill>
        </p:spPr>
        <p:txBody>
          <a:bodyPr/>
          <a:lstStyle/>
          <a:p>
            <a:pPr algn="r"/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E56E40-D0F1-4241-8A5D-FDD340B36B4E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/>
              <a:t>Nurturing the Spiritual and Religious Lives of </a:t>
            </a:r>
            <a:br>
              <a:rPr lang="en-US" altLang="en-US" b="1" dirty="0"/>
            </a:br>
            <a:r>
              <a:rPr lang="en-US" altLang="en-US" b="1" dirty="0"/>
              <a:t>Children and Youth: 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/>
              <a:t>Why and How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E36CAE-1183-4EC3-9A6E-4CB2DDC1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68217"/>
            <a:ext cx="7772400" cy="147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5" tIns="41148" rIns="82295" bIns="4114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41147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2295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34427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4590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FIVE: Childhood Studies </a:t>
            </a: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686A3-1168-4A76-BFC2-F81011A043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6301"/>
            <a:ext cx="8305800" cy="175307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7" name="Picture 2" descr="Image result for image of a tree">
            <a:extLst>
              <a:ext uri="{FF2B5EF4-FFF2-40B4-BE49-F238E27FC236}">
                <a16:creationId xmlns:a16="http://schemas.microsoft.com/office/drawing/2014/main" id="{363CCF51-DE06-4B05-BCA9-FF5176D6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40" y="2304300"/>
            <a:ext cx="6287920" cy="35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59218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780" y="137160"/>
            <a:ext cx="2400300" cy="342900"/>
          </a:xfrm>
          <a:prstGeom prst="rect">
            <a:avLst/>
          </a:prstGeom>
          <a:solidFill>
            <a:srgbClr val="D4D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9228" y="137160"/>
            <a:ext cx="8403771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324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from child-focused work in other disciplines and the growing field of Childhood Studies </a:t>
            </a:r>
          </a:p>
          <a:p>
            <a:pPr algn="l"/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 of Oslo project)</a:t>
            </a: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Times New Roman" panose="02020603050405020304" pitchFamily="18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324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3240" b="1" dirty="0">
                <a:latin typeface="Times New Roman" panose="02020603050405020304" pitchFamily="18" charset="0"/>
              </a:rPr>
              <a:t>	</a:t>
            </a:r>
          </a:p>
          <a:p>
            <a:pPr algn="l"/>
            <a:r>
              <a:rPr lang="en-US" sz="3240" b="1" dirty="0">
                <a:latin typeface="Times New Roman" panose="02020603050405020304" pitchFamily="18" charset="0"/>
              </a:rPr>
              <a:t>					</a:t>
            </a:r>
          </a:p>
        </p:txBody>
      </p:sp>
      <p:pic>
        <p:nvPicPr>
          <p:cNvPr id="7" name="Picture 2" descr="https://images-na.ssl-images-amazon.com/images/I/51aGbhUYsVL._SX327_BO1,204,203,200_.jpg">
            <a:extLst>
              <a:ext uri="{FF2B5EF4-FFF2-40B4-BE49-F238E27FC236}">
                <a16:creationId xmlns:a16="http://schemas.microsoft.com/office/drawing/2014/main" id="{22A5E632-A340-2465-1CE4-EE2748D9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05785"/>
            <a:ext cx="2550977" cy="386911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diciones Sígueme">
            <a:extLst>
              <a:ext uri="{FF2B5EF4-FFF2-40B4-BE49-F238E27FC236}">
                <a16:creationId xmlns:a16="http://schemas.microsoft.com/office/drawing/2014/main" id="{4F69032E-DB8E-496D-2974-0B023267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6" y="3763107"/>
            <a:ext cx="1555084" cy="21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42459785-5CD6-8592-58FB-E8D363096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58" y="3200400"/>
            <a:ext cx="1980244" cy="29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63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>
          <a:xfrm>
            <a:off x="-5963" y="0"/>
            <a:ext cx="9235440" cy="6400800"/>
          </a:xfrm>
          <a:solidFill>
            <a:schemeClr val="tx1"/>
          </a:solidFill>
        </p:spPr>
        <p:txBody>
          <a:bodyPr/>
          <a:lstStyle/>
          <a:p>
            <a:pPr algn="r"/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E56E40-D0F1-4241-8A5D-FDD340B36B4E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/>
              <a:t>Nurturing the Spiritual and Religious Lives of </a:t>
            </a:r>
            <a:br>
              <a:rPr lang="en-US" altLang="en-US" b="1" dirty="0"/>
            </a:br>
            <a:r>
              <a:rPr lang="en-US" altLang="en-US" b="1" dirty="0"/>
              <a:t>Children and Youth: 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/>
              <a:t>Why and How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E36CAE-1183-4EC3-9A6E-4CB2DDC1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26666"/>
            <a:ext cx="7772400" cy="147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5" tIns="41148" rIns="82295" bIns="4114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41147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2295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34427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4590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SIX: Faith Formation and Character Development  </a:t>
            </a: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686A3-1168-4A76-BFC2-F81011A043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6301"/>
            <a:ext cx="8305800" cy="175307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7" name="Picture 2" descr="Image result for image of a tree">
            <a:extLst>
              <a:ext uri="{FF2B5EF4-FFF2-40B4-BE49-F238E27FC236}">
                <a16:creationId xmlns:a16="http://schemas.microsoft.com/office/drawing/2014/main" id="{363CCF51-DE06-4B05-BCA9-FF5176D6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17" y="2438400"/>
            <a:ext cx="6017079" cy="33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46064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780" y="137160"/>
            <a:ext cx="2400300" cy="342900"/>
          </a:xfrm>
          <a:prstGeom prst="rect">
            <a:avLst/>
          </a:prstGeom>
          <a:solidFill>
            <a:srgbClr val="D4D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679" y="814223"/>
            <a:ext cx="9201178" cy="163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4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Appreciate the work of theologians and social scientists on moral and spiritual formation!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F97D-0156-7CDA-9A42-18E5F2424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www.search-institute.org">
            <a:extLst>
              <a:ext uri="{FF2B5EF4-FFF2-40B4-BE49-F238E27FC236}">
                <a16:creationId xmlns:a16="http://schemas.microsoft.com/office/drawing/2014/main" id="{F0E90426-7D35-C9E8-6082-4DBF278D7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8" y="4624931"/>
            <a:ext cx="4674054" cy="15494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oduct Details">
            <a:extLst>
              <a:ext uri="{FF2B5EF4-FFF2-40B4-BE49-F238E27FC236}">
                <a16:creationId xmlns:a16="http://schemas.microsoft.com/office/drawing/2014/main" id="{D87D0EB7-FD48-A0DB-DEB0-B9B8ED600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t="6383" r="8510"/>
          <a:stretch/>
        </p:blipFill>
        <p:spPr bwMode="auto">
          <a:xfrm>
            <a:off x="5417093" y="2286000"/>
            <a:ext cx="2973879" cy="36347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odly Play">
            <a:extLst>
              <a:ext uri="{FF2B5EF4-FFF2-40B4-BE49-F238E27FC236}">
                <a16:creationId xmlns:a16="http://schemas.microsoft.com/office/drawing/2014/main" id="{7BA092BD-BD7C-66A1-54D6-1A079F8C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54199"/>
            <a:ext cx="3285710" cy="195830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05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780" y="137160"/>
            <a:ext cx="2400300" cy="342900"/>
          </a:xfrm>
          <a:prstGeom prst="rect">
            <a:avLst/>
          </a:prstGeom>
          <a:solidFill>
            <a:srgbClr val="D4D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685800"/>
            <a:ext cx="8610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4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Informs work on faith formation, character development (Heidelberg, Emory), Lutheran Higher Education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CF1A8C-B688-04D4-E6D8-78B223B614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83" y="2640533"/>
            <a:ext cx="2167434" cy="3207803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oted in Heritage, Open to the World: Reflections on the Distinctive Character of Gustavus Adolphus College">
            <a:extLst>
              <a:ext uri="{FF2B5EF4-FFF2-40B4-BE49-F238E27FC236}">
                <a16:creationId xmlns:a16="http://schemas.microsoft.com/office/drawing/2014/main" id="{2CF586CF-F5A0-D65B-F70F-8F8154F76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29" y="2627255"/>
            <a:ext cx="2167434" cy="319257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1D0633F-31F9-6CFD-01EB-9B9733B3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2627255"/>
            <a:ext cx="2180198" cy="32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5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br>
              <a:rPr lang="en-US" altLang="en-US" sz="3200" dirty="0"/>
            </a:br>
            <a:r>
              <a:rPr lang="en-US" altLang="en-US" sz="3200" b="1" dirty="0">
                <a:solidFill>
                  <a:schemeClr val="accent1"/>
                </a:solidFill>
              </a:rPr>
              <a:t>Story and Research</a:t>
            </a:r>
            <a:br>
              <a:rPr lang="en-US" altLang="en-US" sz="3600" b="1" dirty="0">
                <a:solidFill>
                  <a:schemeClr val="accent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>Ph.D.- Theology. U. of Chicago, Tübingen</a:t>
            </a:r>
            <a:br>
              <a:rPr lang="en-US" altLang="en-US" sz="2400" b="1" dirty="0">
                <a:solidFill>
                  <a:schemeClr val="tx1"/>
                </a:solidFill>
              </a:rPr>
            </a:br>
            <a:br>
              <a:rPr lang="en-US" altLang="en-US" sz="1600" b="1" dirty="0">
                <a:solidFill>
                  <a:schemeClr val="tx1"/>
                </a:solidFill>
              </a:rPr>
            </a:br>
            <a:r>
              <a:rPr lang="en-US" altLang="en-US" sz="3200" b="1" dirty="0"/>
              <a:t>Subject of children? </a:t>
            </a:r>
            <a:r>
              <a:rPr lang="en-US" altLang="en-US" sz="3200" b="1" dirty="0">
                <a:solidFill>
                  <a:schemeClr val="accent2"/>
                </a:solidFill>
              </a:rPr>
              <a:t>Marginal!</a:t>
            </a:r>
            <a:br>
              <a:rPr lang="en-US" altLang="en-US" sz="3200" b="1" dirty="0"/>
            </a:br>
            <a:r>
              <a:rPr lang="en-US" altLang="en-US" sz="3200" b="1" dirty="0">
                <a:solidFill>
                  <a:schemeClr val="tx1"/>
                </a:solidFill>
              </a:rPr>
              <a:t>“Beneath” serious theologians! </a:t>
            </a:r>
            <a:br>
              <a:rPr lang="en-US" altLang="en-US" sz="3200" b="1" dirty="0"/>
            </a:br>
            <a:r>
              <a:rPr lang="en-US" altLang="en-US" sz="2800" b="1" dirty="0"/>
              <a:t> 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radiology.uchicago.edu/sites/radiology.uchicago.edu/files/styles/homefeature-large/public/uploads/images/aerial%20campus%20photo_0.JPG?itok=N14CbA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" y="2873829"/>
            <a:ext cx="89153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04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>
          <a:xfrm>
            <a:off x="-5963" y="0"/>
            <a:ext cx="9235440" cy="6400800"/>
          </a:xfrm>
          <a:solidFill>
            <a:schemeClr val="tx1"/>
          </a:solidFill>
        </p:spPr>
        <p:txBody>
          <a:bodyPr/>
          <a:lstStyle/>
          <a:p>
            <a:pPr algn="r"/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E56E40-D0F1-4241-8A5D-FDD340B36B4E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/>
              <a:t>Nurturing the Spiritual and Religious Lives of </a:t>
            </a:r>
            <a:br>
              <a:rPr lang="en-US" altLang="en-US" b="1" dirty="0"/>
            </a:br>
            <a:r>
              <a:rPr lang="en-US" altLang="en-US" b="1" dirty="0"/>
              <a:t>Children and Youth: 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/>
              <a:t>Why and How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E36CAE-1183-4EC3-9A6E-4CB2DDC1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26666"/>
            <a:ext cx="7772400" cy="147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5" tIns="41148" rIns="82295" bIns="4114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41147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2295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34427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4590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SEVEN: Child Advocacy </a:t>
            </a: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686A3-1168-4A76-BFC2-F81011A043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6301"/>
            <a:ext cx="8305800" cy="175307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7" name="Picture 2" descr="Image result for image of a tree">
            <a:extLst>
              <a:ext uri="{FF2B5EF4-FFF2-40B4-BE49-F238E27FC236}">
                <a16:creationId xmlns:a16="http://schemas.microsoft.com/office/drawing/2014/main" id="{363CCF51-DE06-4B05-BCA9-FF5176D6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17" y="2438400"/>
            <a:ext cx="6017079" cy="33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89464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6507" y="1447800"/>
            <a:ext cx="8229600" cy="1752600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  <a:t>STRENGTHENING THE CHURCH’S PUBLIC ADVOCACY FOR ALL CHILDREN</a:t>
            </a:r>
            <a:r>
              <a:rPr lang="en-US" sz="2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cs typeface="Arial Unicode MS"/>
              </a:rPr>
              <a:t>!  </a:t>
            </a:r>
            <a:br>
              <a:rPr lang="en-US" sz="2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cs typeface="Arial Unicode MS"/>
              </a:rPr>
            </a:br>
            <a:br>
              <a:rPr lang="en-US" sz="2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br>
              <a:rPr lang="en-US" sz="2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br>
              <a:rPr lang="en-US" sz="2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 Unicode MS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cs typeface="Arial Unicode MS"/>
              </a:rPr>
            </a:b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8BEBCD-37A7-417A-A2CF-8549F872A48F}"/>
              </a:ext>
            </a:extLst>
          </p:cNvPr>
          <p:cNvSpPr txBox="1"/>
          <p:nvPr/>
        </p:nvSpPr>
        <p:spPr>
          <a:xfrm>
            <a:off x="453301" y="1676400"/>
            <a:ext cx="80360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 Unicode MS"/>
              </a:rPr>
              <a:t>ENLARGING our vision beyond children’s immediate needs or the unborn and MORE INTENTIONALLY: </a:t>
            </a:r>
          </a:p>
          <a:p>
            <a:endParaRPr lang="en-US" sz="28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 Unicode MS"/>
              </a:rPr>
              <a:t>Addressing poverty and systemic injustices in education, health care.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 Unicode MS"/>
              </a:rPr>
              <a:t>Ensuring “pro-life” efforts are “pro-child” and </a:t>
            </a:r>
            <a:r>
              <a:rPr lang="en-US" sz="2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 Unicode MS"/>
              </a:rPr>
              <a:t>“pro-life” across life-span.</a:t>
            </a:r>
          </a:p>
        </p:txBody>
      </p:sp>
    </p:spTree>
    <p:extLst>
      <p:ext uri="{BB962C8B-B14F-4D97-AF65-F5344CB8AC3E}">
        <p14:creationId xmlns:p14="http://schemas.microsoft.com/office/powerpoint/2010/main" val="1693205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85" y="1154812"/>
            <a:ext cx="3654020" cy="17428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0290"/>
            <a:ext cx="2643553" cy="32729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293472"/>
            <a:ext cx="3990936" cy="12524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-118674"/>
            <a:ext cx="8389799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Advancing Child Advocacy Efforts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(secular/faith-based/joint initiatives)</a:t>
            </a:r>
          </a:p>
        </p:txBody>
      </p:sp>
      <p:pic>
        <p:nvPicPr>
          <p:cNvPr id="3074" name="Picture 2" descr="Communications materials – United Nations Sustainable Development">
            <a:extLst>
              <a:ext uri="{FF2B5EF4-FFF2-40B4-BE49-F238E27FC236}">
                <a16:creationId xmlns:a16="http://schemas.microsoft.com/office/drawing/2014/main" id="{8FBBAC1E-FF0D-4349-800E-2D05F984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36761"/>
            <a:ext cx="2691419" cy="23132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rld Council of Churches Statement on Azerbaijan-Armenia border World  Council of Churches Statement on Azerbaijan-Armenia border- Western Diocese  of the Armenian Church">
            <a:extLst>
              <a:ext uri="{FF2B5EF4-FFF2-40B4-BE49-F238E27FC236}">
                <a16:creationId xmlns:a16="http://schemas.microsoft.com/office/drawing/2014/main" id="{E092CBC4-B149-4FED-AE61-7A7D3B5A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99" y="1440090"/>
            <a:ext cx="28575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81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4801081" y="2588976"/>
            <a:ext cx="10933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b="1"/>
          </a:p>
        </p:txBody>
      </p:sp>
      <p:pic>
        <p:nvPicPr>
          <p:cNvPr id="58378" name="Picture 22"/>
          <p:cNvPicPr>
            <a:picLocks noChangeAspect="1" noChangeArrowheads="1"/>
          </p:cNvPicPr>
          <p:nvPr/>
        </p:nvPicPr>
        <p:blipFill rotWithShape="1">
          <a:blip r:embed="rId2" cstate="print"/>
          <a:srcRect r="58959"/>
          <a:stretch/>
        </p:blipFill>
        <p:spPr bwMode="auto">
          <a:xfrm>
            <a:off x="6023457" y="1347653"/>
            <a:ext cx="3120543" cy="1418722"/>
          </a:xfrm>
          <a:prstGeom prst="rect">
            <a:avLst/>
          </a:prstGeom>
          <a:noFill/>
          <a:ln w="28575">
            <a:solidFill>
              <a:srgbClr val="51150B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3" descr="data:image/jpeg;base64,/9j/4AAQSkZJRgABAQAAAQABAAD/2wCEAAkGBxQPDxQUEBQUFBQUFBQVFBQUFBQUFRQUFBQXFhUUFBUYHCggGBolGxQUITEhJSksLi4uFx8zODMsNygtLisBCgoKDg0OGhAQGiwkICQtLDc1NC0sLCwuMjQ0NC8sNywuLCwsMiwvLCwwLCwtLCw0LCwsLC83LywuNzEsLSwsL//AABEIAL0BCgMBIgACEQEDEQH/xAAcAAACAwEBAQEAAAAAAAAAAAAABwEFBgQDAgj/xABSEAABAwICBQcGCQcJBwUAAAABAAIDBBEFEgYHEyExIkFRYXGBkRQ1cqGxsyMyNEJSc3SCwQgkNpKissIVFhczQ1NitPAlk8PR0tPhVFVjhKP/xAAbAQEAAgMBAQAAAAAAAAAAAAAAAQYDBAUCB//EADQRAAIBAgIHBQcFAQEAAAAAAAABAgMEBRESITFBUbHBE3GR0fAiMmGBoeHxIyQzNEJyBv/aAAwDAQACEQMRAD8AcsNRI/eI8o6Xnf8AqhdTL89u4WUoXiEHHa2/XwBzYjViGMuPHgB0k8FOH32TC7eSASes7/xWa0grNrLlHxWbh1u5z+HctXE2zQOgAeAWjbXPb3E8vdikvN/Q9NZI+lKhSuieQUKVCAEIQgJUIQgBCEIAQhCAEIQgBCEIAQhCAFKhCAlQhCAlChCAlQhCAFKhCAlChSgIXJitVsonO5+De0/6uutZvSme72s5gMx7TuHs9a07+v2NCUlt2L5kpZspYxyh2j2rfrAMNiO0e1b1wuP+S5eA7Kny6nqZ9KFU11HUgXp6gX+jMxpB6szQCFn5dMKilfkracDocwkAjpbe4PirGqblsNKrdwpfyJpccs19MzbKVU4RpDBV/wBU/lfQdyXeHP3K1XlprUzPCpGotKDzRKFCFB7JQoQgJXJiGJQ0zQ6eRkQJsC9waCbXsCefcupKv8oP5FTfaT7mRANGGVr2hzCHNcA5rgbggi4IPOF9qn0N820f2WD3TVcIAUqEIAQhCAEIS8GmtT/OM4faLye/HI7afJxJ8bNb4x6OCAYi4p8XgjlbE+WNsrrZYy8B7sxsLN4m5XYkzp1+lVD6VL70oBzoUIQEoUIQApUIQApUIQApUIsgOPEq4Q5APjyPaxg6zxPYACVnMfdeod1WHqXPTYh5ZjLbb44GvDe0CzneJ9QX3jJ/OJPS/ALkY+tGhBcX0ZgtK3bOclsTyXy3+JxlbymkzMaeloPqWDWu0fmzwAc7SW/iPUVz8DqJVZQ4rl+TbmWS56+hjqIyyVoc08x5usHmK6VCs+wxSipLJ7BSaT6OvoZA5pJjJ5D+cH6Lugq50Z02LSI6s5m8BLzt9PpHXxW7rqNk8bo5BdrhYj8R1pPY9hTqOd0bt44sd9JhO4+r1LchJVVoy2lbu6NSwqdrQfsvd0fw4DnY8OAIIIIuCOBB5wpSz0K0nNO4QzH4Jx5JP9mT/D7EzAVrVKbg8mdqzu4XMNKO3euAIQheDbBKz8oP5FTfaf8AgyJqJV/lB/Iqb7T/AMGRAbvQ3zbR/ZYPdNVwqfQ3zbR/ZYPdNVwgBYTHdOJabGoKBsUZjl2V3kuzjaFwNgN3zVu0mtMv0to//r/vPQDmWI1oaaSYPFC+KNkhkc9pDy4WDW5t1lt0ofyi/ktL9ZL7tAhkYliErKF00EW1m2TXsiBIzuIBy370iRjNZ/OA1Hkn53f5LmP9wG8fR5S/QWF/J4vq4/3QlEP01PaP8mEAwNC8arKva+XUnkuTJs+UXbTNmzceFrN8Ut9ZdYyn0kpZZDZkQp3vIF7NbI4mwHHgnckhrNom1GklLE/4snkzHdbXSkOHhdCS3frGxKru/DsOLoN+V8jXuLx0ixA8CV2aI61NvUilr4fJpi4MaeUG5zwY9rt7Cb7uPrTKijDGhrQA1oAAG4ADcAAk9+UBRNYaSoYLSZnsLhxIaA9hPYQfFAONYfTrWLHhsgghjNRVOtaNvBub4oda5Ljus0C61tHU3pmSO/umvP6gJSe1R1UE1fW11XJE2Rzhs9q9rSNoXFxbmPM0MahBYzae4zTt21RhrdiN7rNkBa3nJOY23c5C3ehml0GLQGSG7XNsJI3WzMJ4cOLTzFdx0gpP/U0/++j/AOaUujs0dFpW+Olc10FRdo2ZDmcuIS2BG7c9rvFAMvT3SB+G0D6iNjXua5gDX3AOZwHN2rEw62ZqiKJlHSGercwulazMYouUQB0ncGnfYb+KvtdPmaX6yH3gUamMNZDhEUjQM85e+R3ObSOa0X6AGj1oCgw/WPiMVXFBXUBBmcGsEbXsebneW5iWusN53iybKgtBIJAuOB6OxSgFlq1H5476l377Fd4221Q/tB9QWe1eS5a4D6Ub2+x38K1Gksdp7/SaD7R+C53/AKOOdJPg11OXgb/b/NlUrnRmpyyFh4PG70h/4uqZfUby0gjiDcdoVUtqzo1Y1FuO01mb5C8aOoEsbXjnHgecL3V6jJSSktjMJCzum+D+U0xc0fCRXc3rHzm+HrC0SF7jJxeaMValGrTcJbGIZMjV9ju1ZsJDy4xyCfnMHN2j2LIaW4b5NVvaPiu5bPRcTu7iCO5V2HVjoJWSM+Mw3HX0jvFwuhOKqQKfb1p2dxr3PJ+uQ8ULwoaps8TJGfFe0OHfzHrXuucXRNNZoErPyg/kVN9pPuZE00tteWGTVNHTtp4nyltRdwjaXEDZPFyBzXIQk2Ohvm2j+ywe6arhJbDNM8Yp4IoWYcS2KNkbSYZ7kMaGgmx47l1f0gY1/wC2/wD4z/8AUgG+kzpw7JpXROduH5tv++8e0rS6E6WYlV1YjrKPYRZHu2mzlbyhawu4233K+dbGhEmINjqKT5RACMt8u0ZcOGU8z2kEjtPUgGGk/wDlFyDyekbflF07gOprGgnxcPFfNBrCxaBohnw2SaVvJ2mzmbmtuu7K0tJ6wQFnNO8AxauY2qq4S57y6OOnhaXGGPKXXcBfLc2HEk9XBCUPvCvk8X1bP3QlGP01PaP8mE3sNaRBEDuIjYCDxBDQlhrE0XrIsSjxLDmbRzcpewb3BzW5L5d2ZrmGxsb7kIGukzp1+lVD6VL70rdaB6RVddtvLaQ0xj2eS4eNpmzZrZhzZR4rJaZ4RPJpLRyshkdE11NmkawljcshJu7gLBANlKX8ob5NSfXSe7TaSw164XNU09MKeKSUtleXCNpcQDHYE260BvqGPPQsb9KnaPGMBJHVNonSYg+qirYy6WEsygPeyzbua/4pF7OaPFPXCWFtPECLERRgg8QQ0XBSv0v0OrKLEDiGEcovJdJFxIcbZgGbs7HWuRe4PDqA0P8ARJhf9w//AH0v/UuzCNW+H0k8c8ETmyRnMwmWRwBII4F1juJWQ/pMxMjIMKk2vDNs6jJfptk4fe71e6vaLFXTyVOJSZGSNAFNYbiOBDRujA7STfehJ7a6fM0v1kPvAuzVP5lpPQf7168tblFJPhMjIWOkeXxENYC5xAeCdwXXqypXw4RSslY5j2tfma4EOF5XneDw3EIQadZas01jilewscSx7mE7uLSR+C1Kq5tHad7nOdGCXEuJ6STcoBU4DV7CqikPBrxf0TuPqJTN0phu1j+glp7949iUabmETeW4cwne4syn02bvaPWpxa37ahKK4fdFewGtk5U339H0M4hCF88LOXmjNZlcYzwdvb6Q4jvHsWkWBikLXBw4g3Hct1TTCRjXDg4Aqz4Lc6dN0ntjy+x4kj0UqELtngxmsyhzQxzAb2Oyn0XcPWPWlynRpHSbakmZ0sJHpN5Q9YCS63reWcciqY1S0a6mv9Ll6QxNWmI5o3wuO9hzN9F3EePtW1Sg0OrdjWxG9g45HdjxYeux7k31grxyn3nXwiv2lvk9sdQKVCqdLaA1NBURNJDnxPylpIIcBdpBHWAsB1C3QlRqDxZ0kNTBI5znRyNkbmJcQ17crhc9BZ601kAIX581s6SSHGXbF7wKXZtAa5zWl7fhHXAO/eQO5PrCq1tRTxTM3tljZIOx7Q4e1AdSFSaaYn5Jh1TMOLIX5fTcMrP2iFhtQlI/yaonke920kbGzO9zuTECSRc87nkfdQDTUqEIAQhCAEIQgBSk5R1D/wCeUjc78tzyczsvyZp+LeycSAEIQgBCTtJUv/nlK3O/KDubmdl+SRn4t7cSnEgBSoQgEMt5qyxD+sgPP8I31Nd/CsGu3B68007JW/NdvHS07nDwuulUjpRaKNZV+wrRnu39xvsepdnMSOD+UO3nHj7VWrWYxCJ6fMzfYB7T0gjf6lk187xO27Gu8tj1ovsXmgWo0YnzRFp4tO7sO/23WXVto1LlntzOaR3jePYVGGVezuY/HV4/cmWw1SEIVzMQEXSNr4dnNIz6D3t/VcR+CeaTul0eWunH+O/6wB/FbNs9bRwsdh+nCXx9cipY8tII4ggjtHBPKjn2kTHjg9jXfrAH8Ui04dD5c9BCehuX9UkfgvdytSZrYFPKpOHFcvyXClCFplmEfoR/s3SiemO5kzpmN6LEGeL1AjtTqqqgRRve74rGucexoufYk1rcb5DjVHWjcHBjnHmvA8B37DwttrbxXYYNNlO+cNib2SEZv2MyEimwLAzidJi1Y4Zng7SM8+cyGaQD7lh94JpalsU8owljL76dzoj1NHKZ+y4eC9tU2ECHBog4fKA6V3SRL8W/3MqyGp2Q0WKV9C7dynZR9S9zQR2se0+CAutfOJbLDmRX3zyj9WIZnevL4rTauMN8lwmlYRZxibI8f4pOWb9ma3clzrZ/PscoqMbw0MaR9c8Of+xGEwdY+KuocJnfEcr8rYoyPml5DLjrAJPchBXaU61KOgkMQzzyNNnCLLlafoue4gX6hdcODa5KOeQMmZLT3IAe/K5gv9ItN29trL41NaKQx0LKuRgfNPdwc4ZsjA4hobfgTYknibrS6daJw4hSSNcxolaxzopAAHNeBcbxxaSLEIDSxvDgC0gggEEG4IPAgrK6W6dRYZUQQyxyPM+8OZkyt5YZysxHTdZ7UPjLp6GSB5v5M9oZfmjkBLW9xa8dllntfUJkr6Jg4vjc0drpWge1AajHtcFHTSujiZJUFpIc6PK1lxxs5x5XaBbrVnoXrHpsVkMTGyRS5S4MeAQ5o4lrmkjd12V1o1o3BQU7IYY2izQHOIBc91t7nHnubrqocGgp5ZJYYmMklttHNaAXW4XQCnov00k7T/lWpzpMUX6aSdp/yrU5nGwQGX0x08pcKs2YufK4XEUYBdb6TiSA0dqy1DrtpHvAlgnjaTbPyHgdZAN7dl1ntXuHMxjGquqqgJGxOzta7e0uc8tiBHOGtZw7E5q7CoZ4jFLEx0bgQWlotYi27o7kAnsHqmTaYvkicHsfZzHNNw4Gjj3gp2pA6D4WKLSc043iJ8zW345THmbf7rgn8gBCEIBDIQhdY+eDL1dYptYDC48qL4vXGeHgbjwXhitNspnN5uLew/6PgsjoviXktXG8mzScr/RduPhuPcmNpTBdrHjmOU9h3j/XWq1j9rpUtNbtfn5lxwa57WjovbHV5GcXXhLrTx+kPXuXIurCheeP0gqjb/ywy4rmdhm2QpQr6YSEp9PW2r5OsMP7ITZSo1gH8/f6LP3VsW3vnHxv+uu9dTOJq6vnXoGdT3j9q/4pVJp6uh+Yj6x/4LNc+4cvBP7D7n0NMpUIWiWwXOvXDNrhgltvgla77sh2Z9bmrBaU4u7E6XB6Rpu50bRLbjtLtgae2zZD3hO/SjDRV0NRAf7SJ7R6VrtPiAkRqYwrb4uxzuFM18jh0PsY2g97ifuoSfoakpxFGxjRZrGtY0dAaAAPUk/poP5O0npKkbmT5M/XcbCS/c5h8E5Us9fOF7SgjnA308tiehktmu/aazwQgodBm/yhpPVVR3thdKWHs+AjI+6HHvWt13MJwd9uaWEnsz/+VVagcNyUc9QeM0oa0/4IgR+89/gmBpLg7a6jmp3mwlYWg/Rdxa7uIBQkqdV7wcGo7c0IHe0kH1haSqNo3k8zXexJLRjS6fRxzqPEYHuiDi6NzLXFzyiwuID2HjxuLrt0m1pnEYnUmFwTGScGMucG5g125wY1pO+1+USLID6/J8bd1e8fFcacDxmPscF566vOuHfd9+xbrVposcLoRHJbbSO2k1t4DiAAwHnsAB4rC66z/tXDvu+/YgHOoQpQgTFF+mknaf8AKtTjmF2u7D7EmNOWy4Pj7cR2ZkgksSR07MRvYTwa6wBF+KYmhOmsOLtlMDJGbIsDtpk3l4JFsrj9EoDA/k/uyy17D8YbHd2OlB9aciReLCfRrGJKlkZfSzudw4Fjzncwu4Ne11yL8R320VTrrp3MtTU9Q+d25jHBgGc8BdriTv5gEJKfDnh2mkxH0yO9tKxp9YKdS/P2gEczNJGir3TnaPlbzh0sW0sejc8buZfoFCAQhSgEKhXWl2E+S1Tmgch/LZ2HiO439SpV1IvNZo+f1acqc3CW1Am1hM/leGtJ3uyWPpR7vwSlTG1Yz3glZ9GQO/WaB/Cta8pqpSafrM6uC1XG40eK5aziVlo7HmqB/hDj6rfiuGpZle4dDiPAq90Vh3Pf1ho7t59oVAw+i5XUYvc+RcHsL9CFKuhiISj02kzV83UWjwaE3UlMfn2lXO7plfbsDiB6gFs2y9pnEx2WVGMeL6HAmxoEy1BH1l58XFKdObRmDZ0UDf8A42k/eGb8VkuX7KNHA451pPguqLNCFntYOLyUOGTzwFokjEeUuGZvKlY03HPucVpFpNCvKGmYwksY1pPEtaBftskvhGl2kFZEJaaKOSMkgOETLEtNiN7+kLsON6Sjf5Mw25tkz8JEA4V8yxhws4BwPEEAg9xSu0W1rPNSKbFIdhIXBmcBzWhx4CRjt7QTbeCQmmgPmKJrBZoDR0AADwC+kIQHnUU7JG2ka146HNDh4FfFLRRxX2UbGX45GtbftsF7rK6zMdmw/Dnz0xaJA+NoLm5hZzrHcgNUvKWmY8gvY1xHAuaCR2Eqo0HxOSsw2nnmsZJI8z8oyi+YjcObgq/WRidZS0rHYcwvlMoa4CIy8jK4k5Rw3gb0BrEKp0SqppqGCSraWzujBlaW5CHc4y83YrZAQ9oIsQCDxB3gr4hp2R3yNa2/HK0Nv22XohAfMkYcCHAEHiCAQe0Fc9PhsMRzRxRsPS1jWnxAXSTYXPMlDPrAxHEquSLB4mbOIm73tDiRewe4uOVoJBsN5QDa8mZnz5G5vpZRm6OPFeqrdGzUGki8tAFRl+Fy2y5rnhbdwsrJAClQhAZ7TfCPKaUlo5cXLb1j5zfD2JTp8pOaU4b5NVyMAs08pnou327jcdy27af+SuY3bZNVl3PoVK22q9/wsw6WNPgf/KxK2OrL5TJ9V/EFmre4zm4Y8rqHf0LLFB8PJ6RWswum2ULW89rntO8qhpKfbVjj81r3OPcdw8VqFU8KofqVKz3tpeJeJPcCEKV2zwc9fOIonvPzGOd4C6RznXJJ596amsCt2VE5oO+VwYOy93eoW70qlu20fZbKxjlXOrGHBc/we9FTmWVjBxe5rfE2TxjYGgAcAAB2BK/V7QbWsDz8WIF33iC1vtJ7k0ljuZZySNzA6WjSlUe98iFj9bvmSq7IffxrYLH63fMlV2Q/5iNax2zi1I+ZY/raj3rlvUjdXesulwzD2U88c7ntfK4mNsZbZ7y4b3PB4HoWldrtorboaonoyw/9xCTn1/YbG6khnIAkbJs787mPaSWnpsWg+PStzoNVunwujkkN3vpoi49JyC57+KUeJ1tXpXVRxwxOhpYnG7jvDc3xnvfaxfYWDR09aeNBSNp4Y4oxZkTGsaOhrGgD1BCD6qqlkTC+VzWNHFzyGtHaSqeDTOgkfkZVwFxNrbRo396WHk79KMWmbI9zKKkcQGt4kZi1pHNmeWONzwAstbW6oMNfFljZJG+26QSyON+lzXuLXeHggN+DdYLXb5mk+th/fCotVWKzUVfPhNU7MIr7A/Ryby1pPzXMc1wHNvV9rt8zSfWw/vhAWmq/zNR/VfxOV/iGIxUzM88jI23tme4NFzwFzzqg1X+ZqP6r+Jyode/mtv2iP2OQDCpp2ysa+Nwcx4DmuabhzTvBB5wvqSQNaXOIaALkk2AA5yTwCoNXnmeh+yQe7al9pjPLjuMfybE8spoDecj5xbYvcR84gkNAO69ygGJ/PXD8+TyynzXtbaDj28FeRSNe0OaQ5pFwQbgjpBHFYX+iHDNlk2cma39ZtpM9+m18vda3UsrolPLgGM/ydK8vpagjZE8A6Q/BuA+aS67SBxNigGnpBiUMEDxNLHGXxyBmd4bmIb82538R4pU6h8Ugp4KrbyxRFz4rbR7WEgMPC537yUx9NNF6bEIc1VGXmFkjo7SSMykt3/EcL/FHFKfU9ofSYnDO6sjMhjewNIkljsHMudzHC+/pQke1NUMlYHxua9jt7XNIc0jqI4r0XJhOGx0kDIIG5Y4xlY27nWF78XEk8eddaEAhClAQsLrPpN0Mo43MZ7+UPY7xW6Wb1gxZqBx+i9jv2sv8SyUnlNGliMNO2mvhn4axVLaasxaWd3M2Me0n8Fi0wdWEPwc7ulzW+AJ/ELcr/wAbKzhUc7qHz5Gpwak2cd3fGeczuq/Af66V3oQuXSpRpQUI7EXMlQhceL4g2mgfK7g0bh0uO5o7zZZUs9R5lJRTk9iF9rGxDaVIjB5MTbH03bz6svrWTXpUTGR7nuN3OJcT1k3KudEMFNXUDMPg2cqTr6G959V10VlCHcUibnd3Da2yfrwRutBcL8npAXDly8s9QI5I8N/etEgBC58paTzLpRpKlTUI7gWP1u+ZKrsh9/Gtgsfrd8yVXZD7+NeTKU2pvCYJsIjdLDE921nGZzGuNhK4DeQvfWnoXHPh7n00LGTQfCNEbQ0vaP6xu4b+TcjrAXrqQ8yx/W1HvXLekISL7UvpIKugEDj8LShrPSiI+Dd6iD2da3WIG0MluOzf+6UjMRadHMfEjbimmJdbmMMh5bfuOII6gOlPdrmyMBBDmubcEcC1w4juKEH581WzYoI5zhbIH3dHtjNa4dZ2W3KG7e5bnyrSX+5ovV/3VmtFcS/m5i9TT1YLYJ3cmS1wGhzjFJ1ts8tNuB7E3DpPR5M/lVPlte+1Zw7L3QkW+CaK4o/G4a6tjhbZx2pie22XYuYLNzE87VotdvmaT62H98Kw0a1gU2I1ktPTiQ7NuZspb8HIBucQeLd/DNa/MuTXLTOkwabKL5HRyO6mteC49wQg79V/maj+q/icqHXt5rb9oj9jl66rdKKT+S6eF08bJY27NzHvDXZsxtYHje44Ly17ea2/aI/Y5AabV55nofssHu2pO6LzYh/K9c7DWxPmL5tptuAZt+I5Q33snDq88z0P2WD3YSzxad2j+kTqh7SaaqLiS0fNkIMluktfvt0FAaDyrSX+5ovV/wB1UeJ6K41XVtNUVcVODBJEbxPa3kMlbITYuNzuKaNNpVRSxh7KqDKRe5lY0jtBNwqai1j0k+INo4c8hcDaZjc0ecb8txvta/KtbrQk1GKfJ5fq3/ulKz8nj5PV/WRe7KaeKfJ5fq3/ALpSs/J4+T1f1kXuyhA3EIQgBFkIQHHBPL/aR97HAjwJC4NMxfD5vRB/aCu1RacPth83XkHi9oUUIOLSzb78uiMF2/0J/wDL5CjTe0Nw3yajYCLOf8I7tcBYeACXWiWFeVVTWkXY3lv6Mo5u82HinAty5n/k4mB2/vVn3LqCEIWoWIEtNP8AHNtLsYzyIzyiPnScD3Dh23Wg010lFOwwxH4Vw3kf2bT/ABFLmho3zyBkTS5zuYesk8w61tUKeXtsr+LXul+3p63v8iKGkfPI2OMXc42A/E9ScGAYQ2jgEbd54vd9J3Oexcmi2jjaJlzZ0rhy39H+FvV7VerxWq6WpbDawzD+wjpz95/QEIQsB1gXBj2Dx11M+nnzbOTLmyuynkuDxYjhvaF3oQFZo5gMOHU4gpw4RtLnDM7MbvOY7z1lWaEICj0q0TpsUYxtU1x2bi5hY4scLixFxzHdu6grDBsMZSU8cERcWRNDWZ3ZnBo4C/PbguxCAqtIdHKbEI8lXE2QC+U72vbfiWvFi1ZAamcOzX+Ht9Ha/jlv60xEICtwLAaegi2dLE2NvPa5c4jne473HtVhJGHNLXAEEEEHeCDxBC+kIDESaqsNMwlbE9jg8PDWSvDA5pDhZpuALjgNy0Ok2jkOJQCGpDiwOD+Q4sOZt7bx2q2QgOXCsPZSwRwRX2cTGxsubnK0WFzz7gvjF8IhrIjFUxtkYeZw4HpaeIPWF2oQC8k1NYcXXG3aPoiW48XAn1rU6N6KUuGtIpYgwn4zyS+R3a92+3VwV0hAfE0Qe1zTwcC09hFiqTRPRKnwpj20oeBIQ52d5fvaLC1+CvkIAQhCAFKhCAFmNYsuWht9KRg8Lu/hWnXBiFC2eWHPvEZMgbzFwsG37Lkr1B5STMF1B1KUoR36vEr9C8F8kp+WPhJLOf1buS3u9pK0CFV4hiTmSZGgXIHKNzx6hb2o25PMQjC3pqK2IsybcVjdJtNGx3jpSHycDJxa30fpH1dqtKnAn1Q/OKh5Yf7ONojZ38Se8rsw3AKem/qomg/SPKd4leo6Edb1mCsriqtGn7C4vW/kl5i9wjROoq3Z5bxtcbufJfO6/O1vE99kxMGwaKkZlibvPxnHe5x6z+CsFKTqymLXD6VvrWuXFgoUoWM3iEKUICEKUICEKUICEKUICEKUICEKUICEKUICEKUICEKUICEKUICEKUICEKUID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62" y="3295650"/>
            <a:ext cx="2552964" cy="1813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AutoShape 2" descr="Catholic Relief Services Logo">
            <a:extLst>
              <a:ext uri="{FF2B5EF4-FFF2-40B4-BE49-F238E27FC236}">
                <a16:creationId xmlns:a16="http://schemas.microsoft.com/office/drawing/2014/main" id="{2A0D4539-13A2-42DE-A7EA-5E29D235B3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Catholic Relief Services Logo">
            <a:extLst>
              <a:ext uri="{FF2B5EF4-FFF2-40B4-BE49-F238E27FC236}">
                <a16:creationId xmlns:a16="http://schemas.microsoft.com/office/drawing/2014/main" id="{08229EA9-E341-424D-8486-17B57CC50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atholic Relief Services | Home">
            <a:extLst>
              <a:ext uri="{FF2B5EF4-FFF2-40B4-BE49-F238E27FC236}">
                <a16:creationId xmlns:a16="http://schemas.microsoft.com/office/drawing/2014/main" id="{02A6B8E2-51AC-4701-9CD2-98720D41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3" y="1422759"/>
            <a:ext cx="3386137" cy="21967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01C5598-A9FF-4EA6-A8D4-B3E23F60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8" y="3962400"/>
            <a:ext cx="2867025" cy="15906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utheran Social Services Of Northeast Florida Inc Reviews and Ratings |  Jacksonville, FL | Donate, Volunteer, Review | GreatNonprofits">
            <a:extLst>
              <a:ext uri="{FF2B5EF4-FFF2-40B4-BE49-F238E27FC236}">
                <a16:creationId xmlns:a16="http://schemas.microsoft.com/office/drawing/2014/main" id="{461E7ADB-7E39-431C-8F92-2CAD7ECF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24939"/>
            <a:ext cx="3538197" cy="151637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-115212"/>
            <a:ext cx="89154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1"/>
                </a:solidFill>
              </a:rPr>
              <a:t>Supporting Faith-Based Organizations </a:t>
            </a:r>
            <a:br>
              <a:rPr lang="en-US" sz="3100" b="1" dirty="0">
                <a:solidFill>
                  <a:schemeClr val="tx1"/>
                </a:solidFill>
              </a:rPr>
            </a:br>
            <a:r>
              <a:rPr lang="en-US" sz="3100" b="1" dirty="0">
                <a:solidFill>
                  <a:schemeClr val="tx1"/>
                </a:solidFill>
              </a:rPr>
              <a:t>that Work with Children at Risk</a:t>
            </a:r>
          </a:p>
        </p:txBody>
      </p:sp>
      <p:pic>
        <p:nvPicPr>
          <p:cNvPr id="2060" name="Picture 12" descr="Catholic Charities USA Serves Record Numbers – Catholic Charities">
            <a:extLst>
              <a:ext uri="{FF2B5EF4-FFF2-40B4-BE49-F238E27FC236}">
                <a16:creationId xmlns:a16="http://schemas.microsoft.com/office/drawing/2014/main" id="{718F86A0-E461-4F7C-9E7A-31045712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07" y="2333914"/>
            <a:ext cx="1905000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0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4801081" y="2588976"/>
            <a:ext cx="10933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b="1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3" descr="data:image/jpeg;base64,/9j/4AAQSkZJRgABAQAAAQABAAD/2wCEAAkGBxQPDxQUEBQUFBQUFBQVFBQUFBQUFRQUFBQXFhUUFBUYHCggGBolGxQUITEhJSksLi4uFx8zODMsNygtLisBCgoKDg0OGhAQGiwkICQtLDc1NC0sLCwuMjQ0NC8sNywuLCwsMiwvLCwwLCwtLCw0LCwsLC83LywuNzEsLSwsL//AABEIAL0BCgMBIgACEQEDEQH/xAAcAAACAwEBAQEAAAAAAAAAAAAABwEFBgQDAgj/xABSEAABAwICBQcGCQcJBwUAAAABAAIDBBEFEgYHEyExIkFRYXGBkRQ1cqGxsyMyNEJSc3SCwQgkNpKissIVFhczQ1NitPAlk8PR0tPhVFVjhKP/xAAbAQEAAgMBAQAAAAAAAAAAAAAAAQYDBAUCB//EADQRAAIBAgIHBQcFAQEAAAAAAAABAgMEBRESITFBUbHBE3GR0fAiMmGBoeHxIyQzNEJyBv/aAAwDAQACEQMRAD8AcsNRI/eI8o6Xnf8AqhdTL89u4WUoXiEHHa2/XwBzYjViGMuPHgB0k8FOH32TC7eSASes7/xWa0grNrLlHxWbh1u5z+HctXE2zQOgAeAWjbXPb3E8vdikvN/Q9NZI+lKhSuieQUKVCAEIQgJUIQgBCEIAQhCAEIQgBCEIAQhCAFKhCAlQhCAlChCAlQhCAFKhCAlChSgIXJitVsonO5+De0/6uutZvSme72s5gMx7TuHs9a07+v2NCUlt2L5kpZspYxyh2j2rfrAMNiO0e1b1wuP+S5eA7Kny6nqZ9KFU11HUgXp6gX+jMxpB6szQCFn5dMKilfkracDocwkAjpbe4PirGqblsNKrdwpfyJpccs19MzbKVU4RpDBV/wBU/lfQdyXeHP3K1XlprUzPCpGotKDzRKFCFB7JQoQgJXJiGJQ0zQ6eRkQJsC9waCbXsCefcupKv8oP5FTfaT7mRANGGVr2hzCHNcA5rgbggi4IPOF9qn0N820f2WD3TVcIAUqEIAQhCAEIS8GmtT/OM4faLye/HI7afJxJ8bNb4x6OCAYi4p8XgjlbE+WNsrrZYy8B7sxsLN4m5XYkzp1+lVD6VL70oBzoUIQEoUIQApUIQApUIQApUIsgOPEq4Q5APjyPaxg6zxPYACVnMfdeod1WHqXPTYh5ZjLbb44GvDe0CzneJ9QX3jJ/OJPS/ALkY+tGhBcX0ZgtK3bOclsTyXy3+JxlbymkzMaeloPqWDWu0fmzwAc7SW/iPUVz8DqJVZQ4rl+TbmWS56+hjqIyyVoc08x5usHmK6VCs+wxSipLJ7BSaT6OvoZA5pJjJ5D+cH6Lugq50Z02LSI6s5m8BLzt9PpHXxW7rqNk8bo5BdrhYj8R1pPY9hTqOd0bt44sd9JhO4+r1LchJVVoy2lbu6NSwqdrQfsvd0fw4DnY8OAIIIIuCOBB5wpSz0K0nNO4QzH4Jx5JP9mT/D7EzAVrVKbg8mdqzu4XMNKO3euAIQheDbBKz8oP5FTfaf8AgyJqJV/lB/Iqb7T/AMGRAbvQ3zbR/ZYPdNVwqfQ3zbR/ZYPdNVwgBYTHdOJabGoKBsUZjl2V3kuzjaFwNgN3zVu0mtMv0to//r/vPQDmWI1oaaSYPFC+KNkhkc9pDy4WDW5t1lt0ofyi/ktL9ZL7tAhkYliErKF00EW1m2TXsiBIzuIBy370iRjNZ/OA1Hkn53f5LmP9wG8fR5S/QWF/J4vq4/3QlEP01PaP8mEAwNC8arKva+XUnkuTJs+UXbTNmzceFrN8Ut9ZdYyn0kpZZDZkQp3vIF7NbI4mwHHgnckhrNom1GklLE/4snkzHdbXSkOHhdCS3frGxKru/DsOLoN+V8jXuLx0ixA8CV2aI61NvUilr4fJpi4MaeUG5zwY9rt7Cb7uPrTKijDGhrQA1oAAG4ADcAAk9+UBRNYaSoYLSZnsLhxIaA9hPYQfFAONYfTrWLHhsgghjNRVOtaNvBub4oda5Ljus0C61tHU3pmSO/umvP6gJSe1R1UE1fW11XJE2Rzhs9q9rSNoXFxbmPM0MahBYzae4zTt21RhrdiN7rNkBa3nJOY23c5C3ehml0GLQGSG7XNsJI3WzMJ4cOLTzFdx0gpP/U0/++j/AOaUujs0dFpW+Olc10FRdo2ZDmcuIS2BG7c9rvFAMvT3SB+G0D6iNjXua5gDX3AOZwHN2rEw62ZqiKJlHSGercwulazMYouUQB0ncGnfYb+KvtdPmaX6yH3gUamMNZDhEUjQM85e+R3ObSOa0X6AGj1oCgw/WPiMVXFBXUBBmcGsEbXsebneW5iWusN53iybKgtBIJAuOB6OxSgFlq1H5476l377Fd4221Q/tB9QWe1eS5a4D6Ub2+x38K1Gksdp7/SaD7R+C53/AKOOdJPg11OXgb/b/NlUrnRmpyyFh4PG70h/4uqZfUby0gjiDcdoVUtqzo1Y1FuO01mb5C8aOoEsbXjnHgecL3V6jJSSktjMJCzum+D+U0xc0fCRXc3rHzm+HrC0SF7jJxeaMValGrTcJbGIZMjV9ju1ZsJDy4xyCfnMHN2j2LIaW4b5NVvaPiu5bPRcTu7iCO5V2HVjoJWSM+Mw3HX0jvFwuhOKqQKfb1p2dxr3PJ+uQ8ULwoaps8TJGfFe0OHfzHrXuucXRNNZoErPyg/kVN9pPuZE00tteWGTVNHTtp4nyltRdwjaXEDZPFyBzXIQk2Ohvm2j+ywe6arhJbDNM8Yp4IoWYcS2KNkbSYZ7kMaGgmx47l1f0gY1/wC2/wD4z/8AUgG+kzpw7JpXROduH5tv++8e0rS6E6WYlV1YjrKPYRZHu2mzlbyhawu4233K+dbGhEmINjqKT5RACMt8u0ZcOGU8z2kEjtPUgGGk/wDlFyDyekbflF07gOprGgnxcPFfNBrCxaBohnw2SaVvJ2mzmbmtuu7K0tJ6wQFnNO8AxauY2qq4S57y6OOnhaXGGPKXXcBfLc2HEk9XBCUPvCvk8X1bP3QlGP01PaP8mE3sNaRBEDuIjYCDxBDQlhrE0XrIsSjxLDmbRzcpewb3BzW5L5d2ZrmGxsb7kIGukzp1+lVD6VL70rdaB6RVddtvLaQ0xj2eS4eNpmzZrZhzZR4rJaZ4RPJpLRyshkdE11NmkawljcshJu7gLBANlKX8ob5NSfXSe7TaSw164XNU09MKeKSUtleXCNpcQDHYE260BvqGPPQsb9KnaPGMBJHVNonSYg+qirYy6WEsygPeyzbua/4pF7OaPFPXCWFtPECLERRgg8QQ0XBSv0v0OrKLEDiGEcovJdJFxIcbZgGbs7HWuRe4PDqA0P8ARJhf9w//AH0v/UuzCNW+H0k8c8ETmyRnMwmWRwBII4F1juJWQ/pMxMjIMKk2vDNs6jJfptk4fe71e6vaLFXTyVOJSZGSNAFNYbiOBDRujA7STfehJ7a6fM0v1kPvAuzVP5lpPQf7168tblFJPhMjIWOkeXxENYC5xAeCdwXXqypXw4RSslY5j2tfma4EOF5XneDw3EIQadZas01jilewscSx7mE7uLSR+C1Kq5tHad7nOdGCXEuJ6STcoBU4DV7CqikPBrxf0TuPqJTN0phu1j+glp7949iUabmETeW4cwne4syn02bvaPWpxa37ahKK4fdFewGtk5U339H0M4hCF88LOXmjNZlcYzwdvb6Q4jvHsWkWBikLXBw4g3Hct1TTCRjXDg4Aqz4Lc6dN0ntjy+x4kj0UqELtngxmsyhzQxzAb2Oyn0XcPWPWlynRpHSbakmZ0sJHpN5Q9YCS63reWcciqY1S0a6mv9Ll6QxNWmI5o3wuO9hzN9F3EePtW1Sg0OrdjWxG9g45HdjxYeux7k31grxyn3nXwiv2lvk9sdQKVCqdLaA1NBURNJDnxPylpIIcBdpBHWAsB1C3QlRqDxZ0kNTBI5znRyNkbmJcQ17crhc9BZ601kAIX581s6SSHGXbF7wKXZtAa5zWl7fhHXAO/eQO5PrCq1tRTxTM3tljZIOx7Q4e1AdSFSaaYn5Jh1TMOLIX5fTcMrP2iFhtQlI/yaonke920kbGzO9zuTECSRc87nkfdQDTUqEIAQhCAEIQgBSk5R1D/wCeUjc78tzyczsvyZp+LeycSAEIQgBCTtJUv/nlK3O/KDubmdl+SRn4t7cSnEgBSoQgEMt5qyxD+sgPP8I31Nd/CsGu3B68007JW/NdvHS07nDwuulUjpRaKNZV+wrRnu39xvsepdnMSOD+UO3nHj7VWrWYxCJ6fMzfYB7T0gjf6lk187xO27Gu8tj1ovsXmgWo0YnzRFp4tO7sO/23WXVto1LlntzOaR3jePYVGGVezuY/HV4/cmWw1SEIVzMQEXSNr4dnNIz6D3t/VcR+CeaTul0eWunH+O/6wB/FbNs9bRwsdh+nCXx9cipY8tII4ggjtHBPKjn2kTHjg9jXfrAH8Ui04dD5c9BCehuX9UkfgvdytSZrYFPKpOHFcvyXClCFplmEfoR/s3SiemO5kzpmN6LEGeL1AjtTqqqgRRve74rGucexoufYk1rcb5DjVHWjcHBjnHmvA8B37DwttrbxXYYNNlO+cNib2SEZv2MyEimwLAzidJi1Y4Zng7SM8+cyGaQD7lh94JpalsU8owljL76dzoj1NHKZ+y4eC9tU2ECHBog4fKA6V3SRL8W/3MqyGp2Q0WKV9C7dynZR9S9zQR2se0+CAutfOJbLDmRX3zyj9WIZnevL4rTauMN8lwmlYRZxibI8f4pOWb9ma3clzrZ/PscoqMbw0MaR9c8Of+xGEwdY+KuocJnfEcr8rYoyPml5DLjrAJPchBXaU61KOgkMQzzyNNnCLLlafoue4gX6hdcODa5KOeQMmZLT3IAe/K5gv9ItN29trL41NaKQx0LKuRgfNPdwc4ZsjA4hobfgTYknibrS6daJw4hSSNcxolaxzopAAHNeBcbxxaSLEIDSxvDgC0gggEEG4IPAgrK6W6dRYZUQQyxyPM+8OZkyt5YZysxHTdZ7UPjLp6GSB5v5M9oZfmjkBLW9xa8dllntfUJkr6Jg4vjc0drpWge1AajHtcFHTSujiZJUFpIc6PK1lxxs5x5XaBbrVnoXrHpsVkMTGyRS5S4MeAQ5o4lrmkjd12V1o1o3BQU7IYY2izQHOIBc91t7nHnubrqocGgp5ZJYYmMklttHNaAXW4XQCnov00k7T/lWpzpMUX6aSdp/yrU5nGwQGX0x08pcKs2YufK4XEUYBdb6TiSA0dqy1DrtpHvAlgnjaTbPyHgdZAN7dl1ntXuHMxjGquqqgJGxOzta7e0uc8tiBHOGtZw7E5q7CoZ4jFLEx0bgQWlotYi27o7kAnsHqmTaYvkicHsfZzHNNw4Gjj3gp2pA6D4WKLSc043iJ8zW345THmbf7rgn8gBCEIBDIQhdY+eDL1dYptYDC48qL4vXGeHgbjwXhitNspnN5uLew/6PgsjoviXktXG8mzScr/RduPhuPcmNpTBdrHjmOU9h3j/XWq1j9rpUtNbtfn5lxwa57WjovbHV5GcXXhLrTx+kPXuXIurCheeP0gqjb/ywy4rmdhm2QpQr6YSEp9PW2r5OsMP7ITZSo1gH8/f6LP3VsW3vnHxv+uu9dTOJq6vnXoGdT3j9q/4pVJp6uh+Yj6x/4LNc+4cvBP7D7n0NMpUIWiWwXOvXDNrhgltvgla77sh2Z9bmrBaU4u7E6XB6Rpu50bRLbjtLtgae2zZD3hO/SjDRV0NRAf7SJ7R6VrtPiAkRqYwrb4uxzuFM18jh0PsY2g97ifuoSfoakpxFGxjRZrGtY0dAaAAPUk/poP5O0npKkbmT5M/XcbCS/c5h8E5Us9fOF7SgjnA308tiehktmu/aazwQgodBm/yhpPVVR3thdKWHs+AjI+6HHvWt13MJwd9uaWEnsz/+VVagcNyUc9QeM0oa0/4IgR+89/gmBpLg7a6jmp3mwlYWg/Rdxa7uIBQkqdV7wcGo7c0IHe0kH1haSqNo3k8zXexJLRjS6fRxzqPEYHuiDi6NzLXFzyiwuID2HjxuLrt0m1pnEYnUmFwTGScGMucG5g125wY1pO+1+USLID6/J8bd1e8fFcacDxmPscF566vOuHfd9+xbrVposcLoRHJbbSO2k1t4DiAAwHnsAB4rC66z/tXDvu+/YgHOoQpQgTFF+mknaf8AKtTjmF2u7D7EmNOWy4Pj7cR2ZkgksSR07MRvYTwa6wBF+KYmhOmsOLtlMDJGbIsDtpk3l4JFsrj9EoDA/k/uyy17D8YbHd2OlB9aciReLCfRrGJKlkZfSzudw4Fjzncwu4Ne11yL8R320VTrrp3MtTU9Q+d25jHBgGc8BdriTv5gEJKfDnh2mkxH0yO9tKxp9YKdS/P2gEczNJGir3TnaPlbzh0sW0sejc8buZfoFCAQhSgEKhXWl2E+S1Tmgch/LZ2HiO439SpV1IvNZo+f1acqc3CW1Am1hM/leGtJ3uyWPpR7vwSlTG1Yz3glZ9GQO/WaB/Cta8pqpSafrM6uC1XG40eK5aziVlo7HmqB/hDj6rfiuGpZle4dDiPAq90Vh3Pf1ho7t59oVAw+i5XUYvc+RcHsL9CFKuhiISj02kzV83UWjwaE3UlMfn2lXO7plfbsDiB6gFs2y9pnEx2WVGMeL6HAmxoEy1BH1l58XFKdObRmDZ0UDf8A42k/eGb8VkuX7KNHA451pPguqLNCFntYOLyUOGTzwFokjEeUuGZvKlY03HPucVpFpNCvKGmYwksY1pPEtaBftskvhGl2kFZEJaaKOSMkgOETLEtNiN7+kLsON6Sjf5Mw25tkz8JEA4V8yxhws4BwPEEAg9xSu0W1rPNSKbFIdhIXBmcBzWhx4CRjt7QTbeCQmmgPmKJrBZoDR0AADwC+kIQHnUU7JG2ka146HNDh4FfFLRRxX2UbGX45GtbftsF7rK6zMdmw/Dnz0xaJA+NoLm5hZzrHcgNUvKWmY8gvY1xHAuaCR2Eqo0HxOSsw2nnmsZJI8z8oyi+YjcObgq/WRidZS0rHYcwvlMoa4CIy8jK4k5Rw3gb0BrEKp0SqppqGCSraWzujBlaW5CHc4y83YrZAQ9oIsQCDxB3gr4hp2R3yNa2/HK0Nv22XohAfMkYcCHAEHiCAQe0Fc9PhsMRzRxRsPS1jWnxAXSTYXPMlDPrAxHEquSLB4mbOIm73tDiRewe4uOVoJBsN5QDa8mZnz5G5vpZRm6OPFeqrdGzUGki8tAFRl+Fy2y5rnhbdwsrJAClQhAZ7TfCPKaUlo5cXLb1j5zfD2JTp8pOaU4b5NVyMAs08pnou327jcdy27af+SuY3bZNVl3PoVK22q9/wsw6WNPgf/KxK2OrL5TJ9V/EFmre4zm4Y8rqHf0LLFB8PJ6RWswum2ULW89rntO8qhpKfbVjj81r3OPcdw8VqFU8KofqVKz3tpeJeJPcCEKV2zwc9fOIonvPzGOd4C6RznXJJ596amsCt2VE5oO+VwYOy93eoW70qlu20fZbKxjlXOrGHBc/we9FTmWVjBxe5rfE2TxjYGgAcAAB2BK/V7QbWsDz8WIF33iC1vtJ7k0ljuZZySNzA6WjSlUe98iFj9bvmSq7IffxrYLH63fMlV2Q/5iNax2zi1I+ZY/raj3rlvUjdXesulwzD2U88c7ntfK4mNsZbZ7y4b3PB4HoWldrtorboaonoyw/9xCTn1/YbG6khnIAkbJs787mPaSWnpsWg+PStzoNVunwujkkN3vpoi49JyC57+KUeJ1tXpXVRxwxOhpYnG7jvDc3xnvfaxfYWDR09aeNBSNp4Y4oxZkTGsaOhrGgD1BCD6qqlkTC+VzWNHFzyGtHaSqeDTOgkfkZVwFxNrbRo396WHk79KMWmbI9zKKkcQGt4kZi1pHNmeWONzwAstbW6oMNfFljZJG+26QSyON+lzXuLXeHggN+DdYLXb5mk+th/fCotVWKzUVfPhNU7MIr7A/Ryby1pPzXMc1wHNvV9rt8zSfWw/vhAWmq/zNR/VfxOV/iGIxUzM88jI23tme4NFzwFzzqg1X+ZqP6r+Jyode/mtv2iP2OQDCpp2ysa+Nwcx4DmuabhzTvBB5wvqSQNaXOIaALkk2AA5yTwCoNXnmeh+yQe7al9pjPLjuMfybE8spoDecj5xbYvcR84gkNAO69ygGJ/PXD8+TyynzXtbaDj28FeRSNe0OaQ5pFwQbgjpBHFYX+iHDNlk2cma39ZtpM9+m18vda3UsrolPLgGM/ydK8vpagjZE8A6Q/BuA+aS67SBxNigGnpBiUMEDxNLHGXxyBmd4bmIb82538R4pU6h8Ugp4KrbyxRFz4rbR7WEgMPC537yUx9NNF6bEIc1VGXmFkjo7SSMykt3/EcL/FHFKfU9ofSYnDO6sjMhjewNIkljsHMudzHC+/pQke1NUMlYHxua9jt7XNIc0jqI4r0XJhOGx0kDIIG5Y4xlY27nWF78XEk8eddaEAhClAQsLrPpN0Mo43MZ7+UPY7xW6Wb1gxZqBx+i9jv2sv8SyUnlNGliMNO2mvhn4axVLaasxaWd3M2Me0n8Fi0wdWEPwc7ulzW+AJ/ELcr/wAbKzhUc7qHz5Gpwak2cd3fGeczuq/Af66V3oQuXSpRpQUI7EXMlQhceL4g2mgfK7g0bh0uO5o7zZZUs9R5lJRTk9iF9rGxDaVIjB5MTbH03bz6svrWTXpUTGR7nuN3OJcT1k3KudEMFNXUDMPg2cqTr6G959V10VlCHcUibnd3Da2yfrwRutBcL8npAXDly8s9QI5I8N/etEgBC58paTzLpRpKlTUI7gWP1u+ZKrsh9/Gtgsfrd8yVXZD7+NeTKU2pvCYJsIjdLDE921nGZzGuNhK4DeQvfWnoXHPh7n00LGTQfCNEbQ0vaP6xu4b+TcjrAXrqQ8yx/W1HvXLekISL7UvpIKugEDj8LShrPSiI+Dd6iD2da3WIG0MluOzf+6UjMRadHMfEjbimmJdbmMMh5bfuOII6gOlPdrmyMBBDmubcEcC1w4juKEH581WzYoI5zhbIH3dHtjNa4dZ2W3KG7e5bnyrSX+5ovV/3VmtFcS/m5i9TT1YLYJ3cmS1wGhzjFJ1ts8tNuB7E3DpPR5M/lVPlte+1Zw7L3QkW+CaK4o/G4a6tjhbZx2pie22XYuYLNzE87VotdvmaT62H98Kw0a1gU2I1ktPTiQ7NuZspb8HIBucQeLd/DNa/MuTXLTOkwabKL5HRyO6mteC49wQg79V/maj+q/icqHXt5rb9oj9jl66rdKKT+S6eF08bJY27NzHvDXZsxtYHje44Ly17ea2/aI/Y5AabV55nofssHu2pO6LzYh/K9c7DWxPmL5tptuAZt+I5Q33snDq88z0P2WD3YSzxad2j+kTqh7SaaqLiS0fNkIMluktfvt0FAaDyrSX+5ovV/wB1UeJ6K41XVtNUVcVODBJEbxPa3kMlbITYuNzuKaNNpVRSxh7KqDKRe5lY0jtBNwqai1j0k+INo4c8hcDaZjc0ecb8txvta/KtbrQk1GKfJ5fq3/ulKz8nj5PV/WRe7KaeKfJ5fq3/ALpSs/J4+T1f1kXuyhA3EIQgBFkIQHHBPL/aR97HAjwJC4NMxfD5vRB/aCu1RacPth83XkHi9oUUIOLSzb78uiMF2/0J/wDL5CjTe0Nw3yajYCLOf8I7tcBYeACXWiWFeVVTWkXY3lv6Mo5u82HinAty5n/k4mB2/vVn3LqCEIWoWIEtNP8AHNtLsYzyIzyiPnScD3Dh23Wg010lFOwwxH4Vw3kf2bT/ABFLmho3zyBkTS5zuYesk8w61tUKeXtsr+LXul+3p63v8iKGkfPI2OMXc42A/E9ScGAYQ2jgEbd54vd9J3Oexcmi2jjaJlzZ0rhy39H+FvV7VerxWq6WpbDawzD+wjpz95/QEIQsB1gXBj2Dx11M+nnzbOTLmyuynkuDxYjhvaF3oQFZo5gMOHU4gpw4RtLnDM7MbvOY7z1lWaEICj0q0TpsUYxtU1x2bi5hY4scLixFxzHdu6grDBsMZSU8cERcWRNDWZ3ZnBo4C/PbguxCAqtIdHKbEI8lXE2QC+U72vbfiWvFi1ZAamcOzX+Ht9Ha/jlv60xEICtwLAaegi2dLE2NvPa5c4jne473HtVhJGHNLXAEEEEHeCDxBC+kIDESaqsNMwlbE9jg8PDWSvDA5pDhZpuALjgNy0Ok2jkOJQCGpDiwOD+Q4sOZt7bx2q2QgOXCsPZSwRwRX2cTGxsubnK0WFzz7gvjF8IhrIjFUxtkYeZw4HpaeIPWF2oQC8k1NYcXXG3aPoiW48XAn1rU6N6KUuGtIpYgwn4zyS+R3a92+3VwV0hAfE0Qe1zTwcC09hFiqTRPRKnwpj20oeBIQ52d5fvaLC1+CvkIAQhCAFKhCAFmNYsuWht9KRg8Lu/hWnXBiFC2eWHPvEZMgbzFwsG37Lkr1B5STMF1B1KUoR36vEr9C8F8kp+WPhJLOf1buS3u9pK0CFV4hiTmSZGgXIHKNzx6hb2o25PMQjC3pqK2IsybcVjdJtNGx3jpSHycDJxa30fpH1dqtKnAn1Q/OKh5Yf7ONojZ38Se8rsw3AKem/qomg/SPKd4leo6Edb1mCsriqtGn7C4vW/kl5i9wjROoq3Z5bxtcbufJfO6/O1vE99kxMGwaKkZlibvPxnHe5x6z+CsFKTqymLXD6VvrWuXFgoUoWM3iEKUICEKUICEKUICEKUICEKUICEKUICEKUICEKUICEKUICEKUICEKUICEKUID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Catholic Relief Services Logo">
            <a:extLst>
              <a:ext uri="{FF2B5EF4-FFF2-40B4-BE49-F238E27FC236}">
                <a16:creationId xmlns:a16="http://schemas.microsoft.com/office/drawing/2014/main" id="{2A0D4539-13A2-42DE-A7EA-5E29D235B3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Catholic Relief Services Logo">
            <a:extLst>
              <a:ext uri="{FF2B5EF4-FFF2-40B4-BE49-F238E27FC236}">
                <a16:creationId xmlns:a16="http://schemas.microsoft.com/office/drawing/2014/main" id="{08229EA9-E341-424D-8486-17B57CC50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" y="516730"/>
            <a:ext cx="89154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1"/>
                </a:solidFill>
              </a:rPr>
              <a:t>Most recent work: </a:t>
            </a:r>
            <a:br>
              <a:rPr lang="en-US" sz="3100" b="1" dirty="0">
                <a:solidFill>
                  <a:schemeClr val="tx1"/>
                </a:solidFill>
              </a:rPr>
            </a:br>
            <a:br>
              <a:rPr lang="en-US" sz="3100" b="1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Addressing Child Abuse, Neglect and Corporal Punishment of Children (past, present)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146ECB7-B304-9FF0-F740-49E4F610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6" y="1972278"/>
            <a:ext cx="4507564" cy="19720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ass grave discovered at Kamloops Indian Residential School (PA Images)">
            <a:extLst>
              <a:ext uri="{FF2B5EF4-FFF2-40B4-BE49-F238E27FC236}">
                <a16:creationId xmlns:a16="http://schemas.microsoft.com/office/drawing/2014/main" id="{66312013-64F1-11C3-F25D-71079F1A7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" r="45062" b="36604"/>
          <a:stretch/>
        </p:blipFill>
        <p:spPr bwMode="auto">
          <a:xfrm>
            <a:off x="460375" y="4282457"/>
            <a:ext cx="2788328" cy="18154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SPCAN Logo">
            <a:extLst>
              <a:ext uri="{FF2B5EF4-FFF2-40B4-BE49-F238E27FC236}">
                <a16:creationId xmlns:a16="http://schemas.microsoft.com/office/drawing/2014/main" id="{3D864A1A-FC8A-979C-9A37-325DFF28A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16122"/>
            <a:ext cx="3124200" cy="26144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mains Of 215 Indigenous Children Discovered At Former Residential School In Canada">
            <a:extLst>
              <a:ext uri="{FF2B5EF4-FFF2-40B4-BE49-F238E27FC236}">
                <a16:creationId xmlns:a16="http://schemas.microsoft.com/office/drawing/2014/main" id="{9C4C4218-ED8C-355D-2ED6-9B1A29C98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6" b="20430"/>
          <a:stretch/>
        </p:blipFill>
        <p:spPr bwMode="auto">
          <a:xfrm>
            <a:off x="3696181" y="4266839"/>
            <a:ext cx="2209800" cy="19636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13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4801081" y="2588976"/>
            <a:ext cx="10933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b="1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MSERUSExEVFhQXGR0TGRMXFR0XIRUZHhwYFhoXFRgYHSkgGhsxHBUaJD0lJSkrLjIwGB8zODMsNygtLisBCgoKDg0OGxAQGzIkICQyNiw3MjU0NDQ0Ny83LCw0NC80NTQsLDQvLzAsLSwsLCwsLyw0LCwsLCwsLCwsLCwsLP/AABEIAHMA4gMBEQACEQEDEQH/xAAbAAEAAgMBAQAAAAAAAAAAAAAAAwQBAgUHBv/EAEAQAAICAQMCBAQBCAgFBQAAAAECAAMRBBIhBTEGEyJBMlFhcRQVI3KBkZKx0QcWFzRTVGKhM1KywcIlQkNEc//EABoBAQEBAQEBAQAAAAAAAAAAAAACAQMFBAb/xAAzEQACAgEDAQQIBwADAQAAAAAAAQIRAxIhMRMEQVFhBSIyM3GBofAUFVKRscHhNELRI//aAAwDAQACEQMRAD8A9xgCAIAgCAIAgCAIAgCAIAgCAIAgCAIAgCAIAgCAIAgCAIAgCAIAgCAIAgCAIAgCAIAgCAIAgCAIAgCAIAgCAIAgCAIAgCAIAgCAIAgCAIAgCAIAgCAIAgCAIAgCAIAgCAIAgCAIAgCAIAgCAIAgFTW9Rqpx5tqV57b2C5x3xn7yowlL2VZjko8sw3VKRwbqwfkXH85yc4p02Y5xXLNfyvR/j1/vj+czqw8TOpDxQ/K9H+PX++P5zerDxHUh4otVWhlDKQQexByD+uUmmrRd3wQN1GoP5ZtrD5xs3jOfljOZeiVXWxmpXVluSaIBW1OvrrZEexVZzhVLAFj8lHvKUZNWkY5JclmSaIAgCAIBV13UaqQDbaiA9t7Bc/bMqMJS9lWY5JcktF6uoZWDKeQynIP2IktNOmanZLAI7bguMsBk4GTjJ+Q+Zim+AbkwCtRr63dq1sVnT4lByV/SHtNcZJJtcmKSexjXdRqpx5tqJntvYLn7ZmxhKXsqw5Jck9FyuAysGU8hgcg/YiS006ZvJJAEAie8AgFgCeACcbj3wPnFMEggGYAgCAeX/wBN3waX72fwSer6M5l8jzfSPsx+JzuuD8+32X/oWfle1++l8T58/tv77iN+m2CvzSoC5AwSM89jt744nLptR1GPFJR1FVVycAZJ9gM/7SaIo9Y8Kf3On9H+c9bB7tHsdn93E52rA/K9HH/1bP8ArWehH/jv4ox++XwLvX+oW0mjYEKvclL7s5AcgZXB74z3nLFjjPVfcmzpkm41XjRS1/U79+tpwmK6PNRhuB9Qceo88jb7TpDHGoS8XREpyuS8FZyb/N/C9OLBC/nVbDknOVPLkjOc98TstOvJXgzm70wvxRft8S20JqReiNZTZXWpQMFfzQNpKkkjGecZnJdnjNx0vZ39C+q4p6u7+zGs6/qK11BCI4qp89bTVZWpIzuqIY/FxkEH37TY4IScd6t1Vr9zJZZJPyVln8p6pa1a06es2FfL+NsArkrsBBsfPsMcGR08blUbdffyL1Sq3SKTeJ7/AMH54Srel/4d1IZQ3rCZUE5U+ocHOJ0XZ4dTT3NX9Dm80tGrzo6vTeo3fi7dNcK8rWtyNWCPSzMu1gxPIK9/f5TjPHHpqcfGjpGctbi/iVdfRqata2oqoTUI9a17fMCNXtLEhdwIIOc+0uDxyx6G6dkyU1PUlaIOj9dFhq0+mq8lj5rOti58oo3qAVSNxLP88YlZMOm5zd8cd5kct1GKrkkr8S2b20zVp+IF404YZCEFPNFhHf4QfTnv7zHgjWtP1av61Rqyu9LW919LHVrdQnk+emnsH4mpFbYwxuIw6qWOGByO/wBYxqDvS2tmJuSrVT3Q6r4htqt4NTILUpatVZmAYhdzWA7Vb1Z2kTMeCMo73dX9oTyuL+hP04f+qav/APGn/wA4n7iPxf8AQj72XwRFradTTrLNRXp01CWIiY8wI9e3OVG4EEEnPt3iLxyxqLdNBqam2laZU6f4lQiqiis05Wx2D1tZ5RVypXZWecsTznGJc+ztXKbvjyvYmOZOox25/k3/AKwasnTKKa1a57KSLA68oGIsGedhCg4xn2z7x0MfrO9kk/8ADerPZVzaLS9V1FepSnUGlValrQyq3Lp8a5LdgPV9Rmc+nCUHKF80VrkpVLwIX1dxs0BuqoZrXYg7GDVfm3cFcscHaOfuZShGp6W9vruY5O42uS1ouqai9BqKhUKd7LsYEuyK5Rn3BgFPpJAwfvIljhB6ZcmxnKa1Lgq9O8S23eRalYau19prFdma0JIWw2/CewJGMc9+Jc+zxjqi3uvh+1GRyuVNLZn10+U7iAeYf02/BpvvZ/BJ6vozmXyPN9I+zH4kfVahXZ5r922+WMZ4CqGsIPsOwHuftPzPaVpyyk/H7ZOVaZ6n8v8A0sdQ6PW7F6LWNG3fbc5JG4Z7Hjc3Pb6yZ4k94PbvZs8MZO4P1e9nG/HFOKcoO27Pqb6sR2+w4nHXXs7HDqado7fyem+FP7nT+j/Oeng92j1Oz+7ia63oe/ULqRfYjqhqAUIQATk8MpzzPrjmqGirXJUsdy1X5FfV+HlatvM1Fm42LeLjtBRkwFxxtwMe495Uc7UlUVxVGSx2t35m1HQFWyy1r7HN1YpfcV9QwQCMDg+o9uJjzNpJLh2FjVt3zsRL4Y/N0VnVXEUMHQkJnK8KD6ewH8ZX4jdvStzOjslb2JdZ4brua8tY+LthZQQNrIAEdDjIYYzJjnlFRruNeJO/M3u6G9lL026q1w6+WThAdvv2XufnCyqMlKMVtuHjuLi2Z1PQN40586xXoJ22ALkgjaQwIx298RHNWrbZmvHdb8FV/CKGp6fPtCPb+IPwk78hviI7ZAP6pS7S9SlS2VEvCtLV99nRTpGNT+J8x9/lilh6cMAWYE8ZBy3tObyXDRW12Xo9bV8jXUdKc2tbXqLK94VWUKjA7c4I3DIPMRyLTpcbDg7tMrv4arBqet3rsqLEWjDF9/L+YGGGyefaUs8t01af9EvEtmuUa6jwvW6HLuLTYNR54IDCwDAYcYxgYxjGJse0ST42qq8g8MWvPmyTV9Ca1UFmqtJSxbQQqD1Lgrxt7fT6zI5tLdRW+3ebLHaVsrWeElIdfPtCNaNQFG30vkMT25GR2MpdpaadLiiXhT7++y/pejbNS+p812axQjKQuML8OMDIxk/tnOWW4KFcFqFSchf0pza9iaiyveAGUKjDgYyu4ZBxCyLSk43QcXdplZ/DCA1PVY9VlW4CxcMXDnc4sDAhstz95azy3UlaZLxLZrZok1HQi702NqLS1JLKcJySCDu9PbacYExZqUklya8dtO+Cx1jo1ep8vzM/m3FgI4+YKn/SQcGTjyyx3XfsbOClV9xp1Lo/nW02+a6Glt6hQuMkFTnI59JIxEMmmLVciUE2n4EOh8P+SzeXfYtTMbDRhSoJ5YKSNwUnnGfeVLNrW638TI49L2exnpXQTp8LXqLfJDFlpO0hcknaGxu25J4zE82vdrfxEMenZPY7c4nQQDzD+m34NN97f4JPV9Gcy+R53pHiJJ1vrh3qnk0k1qqh3XcfhU+5x7z832rM+rJUtmZmzetVLY+k6Q/4nRE6oKqE+3oG0YwfpyDOuN68Xr8H0431MX/0LfTulaMJvqrrZP8An+P78mdIY8dXFFwxYquKVF7o1tbUqahivnb9snt9JeNpx9XgvG04+rwVLer2NdbTRUrtSqly77RuYEhFwp5wO545E+lY0oqUnyZrbk4pcHA1/WDqvwRSjfXa1m+l2ABZFYFHyCDggn5cCd44unrt7qtzk8jnppbM6/i7p6WaJqyAMlEUj/2ZdVyvywDOPZ5uORSOmWNwoo9J61Z+ENbc6qt/wePnZ2R/0dp3fYGXkxLqX/1frfLw/oiGR6K71t9/ycPpIWnpjlqvOA1TK53msti0BWLAZPPOJ9GS551Trb+jlj9XFvvv/Z9Tq+u3jUWaevTKzJWLgxu2hgSwwfQcHKn5z5Y4oaFNy5dcf6d3klqcUuFZF/Wl2TSWV6fcuq9IzZtKNtZsH0nI9J5/2m/h0nNN+yZ1rUWlyYXxZtqta6oJbXcNMUD5VnYKVIcgYXDZJI4wY/D3JaXs1Y61J6lunRHd4zVPMVlrJQ1jzEs3V4sO3c77fTgg54Pt85q7K3Vd992+xjzpX8vqW18Rnag2VtZbaaa/Lt3I4C7y5cDgAZ4xnj6yehu/BK3sV1ePN0UOv+IbVp1dWzy9RVWLAyPkFG4FilgOxBGMS8WGLlGXKb+0TkyPTJd6L+r6zdVSpNNYbaSfMvCg47BSFJZj37cTnHHGUmrf7FuckuPqdTo/UBqKK7gCBYocA+2fYznkg4ScX3FwkpRUl3l2QUIAgCAIAgCAIAgCAIB5h/Tb8Gl+9n8Enq+jOZfI830j7MfiY1+lRbTdf8BC7KuxtIRf2J8zPzXaIpZpSlxf7mZIJT1T/bxKz36jXWhB29kHCVr8z9PrOLc80qOblPPKvtF3rPVlrpGj07ZQfHZ/zn3C/TMvLkUY9OHBeXKox6UOD7Pwh/cqf0f+5n29n92j7uz+6iR2dHsTU2aii1V81QLEdCwyuQrrhhg4PYz7OrFwUZLgrQ1LVF8kFXhg1tpvLtAWgs2GTcbGfO8sQwxnJ7D3lPPqUtS5/olYqqnwdPrOge6vYjqnqViSu74WDAYyPcTljkou3udJJtUin/V9Rqzq9w8w17NuPTvGQLMZ74OPt7y+s+n0+6/p4E9Na9Zz18JW/hX034hMPabt3lHIJbzCMb+2ROv4mPUU67q5/wAI6L0ON+f1OlR0e0aptS1yHdUKSgrI4UlgQdx5yxnJ5I9NQS4dlqD1uV+RQ0vha2uvSVjUJjSsWUmo+vgrhvXxwx7fSdJdoi3J17XmQsLSir9k31vhU2G/89t8y1NShCc1WIFAPJwy+gccTI9orTtwq+TEsN3vy7LraDVFMNfSWyOBQQjDnIdS5Jzn5+w4kasaeyf7/wCF6ZVyjnjwfj84li13i78QCteEB27Cnl5+Er35zk5nT8TezVqq8yOj3rm7J9Z4c85dQbLR5t9Yp3quBWq5KhVJJPqJJyfeRHPpcdK2Tsp4tV3yzX+r1xtS46lS4qNDnyfbJbdVlvQ3ODnOcCb1o6XHT33z/JnSepSvuo6nh/px02nroLh/LG0MF25A7ZGTzOeWeubl4l44aIqPgdGcyxAEAQBAEAQBAEAQBAPMP6bfg0v3s/gk9X0ZzL5Hm+kfZj8SW7oj33FzYi17V9RcEkBV4VQc/Ofns3Zsk8snW1mywSnO29jTWC1UNOnpZKj8TErvt+rEHgfScpQyJaYQdfDkyamlohGl/JyfyTd/hn9o/nOP4fL+l/sfP0cngemeFqmXSVKwwQvb9ZnpYU4wSZ6uBNY0mQarVMLrGYEpUFCgNjNjfQd85A57SZSept8L+Q5es77iWzqzqrfmwWW0U4Dd87eQSP8AV/tNeR1x30HkaXHfR0H1BSk2WDBVSzAHOMDOAfedHKo2y26Vs5nUrrGrAZdpaxFUK3JBIJB7Y4BE5zbr5oibdfMzZ1oioWFQCQ7YLcbUPfOPfj294eX1bDyerZnW9Xev/wCPJ8rzT6ux4G08fM4+uIllce7usSyNd3dZJrOqMjbFQFsIdpbGdzFcLxzjBJmyyNOkbKdOqNbtYVe5tv8Awqwfj4JILEEY4OB3+sxypvyQcqt+Ar6u2y1mrx5aq2N2eWGcHjjGR+2Oq6ba4CybNtcFrp2razflQArbQwOQ3Y5HHbnH6jKhJysqMrspXXlX1NvJCIq7d2BkAucfI4ZZLlTlLwIbpyZm3XPWNoQELV5nqc5+WDx7nI/VDm47eQc2tvImXqLNZsWskKcO2cbTt3ccYPcDvN1typIrXbpIk6VrzbuyMbcDbzkZGcMCBg/bgzYT1CE9R0J0LEAQBAEAQBAEAQBAPkvH3hOzqApCWInllidwJzu29sfoz7OydpWFu1dny9q7O8ySTqj47+yS/wDzFP7rT7fzOH6WfH+XS/UP7JL/APMU/utH5nD9LH5dL9Q/skv/AMxT+60fmcP0sfl0v1HpXh3prabSVUEhmRduRwCZ5ebJrm5LvPSxw0QUfAmr6eCrizBLtvYD2PAGD342jmfOobO+81R23JV0SAKMfCdw/S55PzPM3SitKJbqQylGGVYEEfMGa1aphpNUyFNAg2gD4TkZJPONucn6TFBIKKIm6PSVClBgAqB8gcZ/gJPSjVUT041VEl3Tq2BBXOQFP2U7gP2ma4JmuKfJVt6a5sD78FWG0gnivA3IVxg5weft8pLg7v7olwbdlpunVnflf+Jjd/qwAP4AS3CO/mVpW/mR6np+d2zALsC/f1LjBGfbgCS4eHeY4+BJ0zSmpNhbIBO332r7Ln3x85sI6VRsY6VQfptZDgrxYct/qPH8hGiO/mNC38zL6CssHK+oDAP0HIyPfmboV2NKuzA6dXuZsct8XPfI2k4+eBGhXY0ol02lWsYUftOc+wyT9IUUuDUkuCaUaIAgCAIAgCAIAgCAIAgCAIAgCAIAgCAIAgCAIAgCAIAgCAIAgCAIAgCAIAgCAIAgCAIAgCAIAgCAIAgCAIAgCAIAgCAIAgC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3" descr="data:image/jpeg;base64,/9j/4AAQSkZJRgABAQAAAQABAAD/2wCEAAkGBxQPDxQUEBQUFBQUFBQVFBQUFBQUFRQUFBQXFhUUFBUYHCggGBolGxQUITEhJSksLi4uFx8zODMsNygtLisBCgoKDg0OGhAQGiwkICQtLDc1NC0sLCwuMjQ0NC8sNywuLCwsMiwvLCwwLCwtLCw0LCwsLC83LywuNzEsLSwsL//AABEIAL0BCgMBIgACEQEDEQH/xAAcAAACAwEBAQEAAAAAAAAAAAAABwEFBgQDAgj/xABSEAABAwICBQcGCQcJBwUAAAABAAIDBBEFEgYHEyExIkFRYXGBkRQ1cqGxsyMyNEJSc3SCwQgkNpKissIVFhczQ1NitPAlk8PR0tPhVFVjhKP/xAAbAQEAAgMBAQAAAAAAAAAAAAAAAQYDBAUCB//EADQRAAIBAgIHBQcFAQEAAAAAAAABAgMEBRESITFBUbHBE3GR0fAiMmGBoeHxIyQzNEJyBv/aAAwDAQACEQMRAD8AcsNRI/eI8o6Xnf8AqhdTL89u4WUoXiEHHa2/XwBzYjViGMuPHgB0k8FOH32TC7eSASes7/xWa0grNrLlHxWbh1u5z+HctXE2zQOgAeAWjbXPb3E8vdikvN/Q9NZI+lKhSuieQUKVCAEIQgJUIQgBCEIAQhCAEIQgBCEIAQhCAFKhCAlQhCAlChCAlQhCAFKhCAlChSgIXJitVsonO5+De0/6uutZvSme72s5gMx7TuHs9a07+v2NCUlt2L5kpZspYxyh2j2rfrAMNiO0e1b1wuP+S5eA7Kny6nqZ9KFU11HUgXp6gX+jMxpB6szQCFn5dMKilfkracDocwkAjpbe4PirGqblsNKrdwpfyJpccs19MzbKVU4RpDBV/wBU/lfQdyXeHP3K1XlprUzPCpGotKDzRKFCFB7JQoQgJXJiGJQ0zQ6eRkQJsC9waCbXsCefcupKv8oP5FTfaT7mRANGGVr2hzCHNcA5rgbggi4IPOF9qn0N820f2WD3TVcIAUqEIAQhCAEIS8GmtT/OM4faLye/HI7afJxJ8bNb4x6OCAYi4p8XgjlbE+WNsrrZYy8B7sxsLN4m5XYkzp1+lVD6VL70oBzoUIQEoUIQApUIQApUIQApUIsgOPEq4Q5APjyPaxg6zxPYACVnMfdeod1WHqXPTYh5ZjLbb44GvDe0CzneJ9QX3jJ/OJPS/ALkY+tGhBcX0ZgtK3bOclsTyXy3+JxlbymkzMaeloPqWDWu0fmzwAc7SW/iPUVz8DqJVZQ4rl+TbmWS56+hjqIyyVoc08x5usHmK6VCs+wxSipLJ7BSaT6OvoZA5pJjJ5D+cH6Lugq50Z02LSI6s5m8BLzt9PpHXxW7rqNk8bo5BdrhYj8R1pPY9hTqOd0bt44sd9JhO4+r1LchJVVoy2lbu6NSwqdrQfsvd0fw4DnY8OAIIIIuCOBB5wpSz0K0nNO4QzH4Jx5JP9mT/D7EzAVrVKbg8mdqzu4XMNKO3euAIQheDbBKz8oP5FTfaf8AgyJqJV/lB/Iqb7T/AMGRAbvQ3zbR/ZYPdNVwqfQ3zbR/ZYPdNVwgBYTHdOJabGoKBsUZjl2V3kuzjaFwNgN3zVu0mtMv0to//r/vPQDmWI1oaaSYPFC+KNkhkc9pDy4WDW5t1lt0ofyi/ktL9ZL7tAhkYliErKF00EW1m2TXsiBIzuIBy370iRjNZ/OA1Hkn53f5LmP9wG8fR5S/QWF/J4vq4/3QlEP01PaP8mEAwNC8arKva+XUnkuTJs+UXbTNmzceFrN8Ut9ZdYyn0kpZZDZkQp3vIF7NbI4mwHHgnckhrNom1GklLE/4snkzHdbXSkOHhdCS3frGxKru/DsOLoN+V8jXuLx0ixA8CV2aI61NvUilr4fJpi4MaeUG5zwY9rt7Cb7uPrTKijDGhrQA1oAAG4ADcAAk9+UBRNYaSoYLSZnsLhxIaA9hPYQfFAONYfTrWLHhsgghjNRVOtaNvBub4oda5Ljus0C61tHU3pmSO/umvP6gJSe1R1UE1fW11XJE2Rzhs9q9rSNoXFxbmPM0MahBYzae4zTt21RhrdiN7rNkBa3nJOY23c5C3ehml0GLQGSG7XNsJI3WzMJ4cOLTzFdx0gpP/U0/++j/AOaUujs0dFpW+Olc10FRdo2ZDmcuIS2BG7c9rvFAMvT3SB+G0D6iNjXua5gDX3AOZwHN2rEw62ZqiKJlHSGercwulazMYouUQB0ncGnfYb+KvtdPmaX6yH3gUamMNZDhEUjQM85e+R3ObSOa0X6AGj1oCgw/WPiMVXFBXUBBmcGsEbXsebneW5iWusN53iybKgtBIJAuOB6OxSgFlq1H5476l377Fd4221Q/tB9QWe1eS5a4D6Ub2+x38K1Gksdp7/SaD7R+C53/AKOOdJPg11OXgb/b/NlUrnRmpyyFh4PG70h/4uqZfUby0gjiDcdoVUtqzo1Y1FuO01mb5C8aOoEsbXjnHgecL3V6jJSSktjMJCzum+D+U0xc0fCRXc3rHzm+HrC0SF7jJxeaMValGrTcJbGIZMjV9ju1ZsJDy4xyCfnMHN2j2LIaW4b5NVvaPiu5bPRcTu7iCO5V2HVjoJWSM+Mw3HX0jvFwuhOKqQKfb1p2dxr3PJ+uQ8ULwoaps8TJGfFe0OHfzHrXuucXRNNZoErPyg/kVN9pPuZE00tteWGTVNHTtp4nyltRdwjaXEDZPFyBzXIQk2Ohvm2j+ywe6arhJbDNM8Yp4IoWYcS2KNkbSYZ7kMaGgmx47l1f0gY1/wC2/wD4z/8AUgG+kzpw7JpXROduH5tv++8e0rS6E6WYlV1YjrKPYRZHu2mzlbyhawu4233K+dbGhEmINjqKT5RACMt8u0ZcOGU8z2kEjtPUgGGk/wDlFyDyekbflF07gOprGgnxcPFfNBrCxaBohnw2SaVvJ2mzmbmtuu7K0tJ6wQFnNO8AxauY2qq4S57y6OOnhaXGGPKXXcBfLc2HEk9XBCUPvCvk8X1bP3QlGP01PaP8mE3sNaRBEDuIjYCDxBDQlhrE0XrIsSjxLDmbRzcpewb3BzW5L5d2ZrmGxsb7kIGukzp1+lVD6VL70rdaB6RVddtvLaQ0xj2eS4eNpmzZrZhzZR4rJaZ4RPJpLRyshkdE11NmkawljcshJu7gLBANlKX8ob5NSfXSe7TaSw164XNU09MKeKSUtleXCNpcQDHYE260BvqGPPQsb9KnaPGMBJHVNonSYg+qirYy6WEsygPeyzbua/4pF7OaPFPXCWFtPECLERRgg8QQ0XBSv0v0OrKLEDiGEcovJdJFxIcbZgGbs7HWuRe4PDqA0P8ARJhf9w//AH0v/UuzCNW+H0k8c8ETmyRnMwmWRwBII4F1juJWQ/pMxMjIMKk2vDNs6jJfptk4fe71e6vaLFXTyVOJSZGSNAFNYbiOBDRujA7STfehJ7a6fM0v1kPvAuzVP5lpPQf7168tblFJPhMjIWOkeXxENYC5xAeCdwXXqypXw4RSslY5j2tfma4EOF5XneDw3EIQadZas01jilewscSx7mE7uLSR+C1Kq5tHad7nOdGCXEuJ6STcoBU4DV7CqikPBrxf0TuPqJTN0phu1j+glp7949iUabmETeW4cwne4syn02bvaPWpxa37ahKK4fdFewGtk5U339H0M4hCF88LOXmjNZlcYzwdvb6Q4jvHsWkWBikLXBw4g3Hct1TTCRjXDg4Aqz4Lc6dN0ntjy+x4kj0UqELtngxmsyhzQxzAb2Oyn0XcPWPWlynRpHSbakmZ0sJHpN5Q9YCS63reWcciqY1S0a6mv9Ll6QxNWmI5o3wuO9hzN9F3EePtW1Sg0OrdjWxG9g45HdjxYeux7k31grxyn3nXwiv2lvk9sdQKVCqdLaA1NBURNJDnxPylpIIcBdpBHWAsB1C3QlRqDxZ0kNTBI5znRyNkbmJcQ17crhc9BZ601kAIX581s6SSHGXbF7wKXZtAa5zWl7fhHXAO/eQO5PrCq1tRTxTM3tljZIOx7Q4e1AdSFSaaYn5Jh1TMOLIX5fTcMrP2iFhtQlI/yaonke920kbGzO9zuTECSRc87nkfdQDTUqEIAQhCAEIQgBSk5R1D/wCeUjc78tzyczsvyZp+LeycSAEIQgBCTtJUv/nlK3O/KDubmdl+SRn4t7cSnEgBSoQgEMt5qyxD+sgPP8I31Nd/CsGu3B68007JW/NdvHS07nDwuulUjpRaKNZV+wrRnu39xvsepdnMSOD+UO3nHj7VWrWYxCJ6fMzfYB7T0gjf6lk187xO27Gu8tj1ovsXmgWo0YnzRFp4tO7sO/23WXVto1LlntzOaR3jePYVGGVezuY/HV4/cmWw1SEIVzMQEXSNr4dnNIz6D3t/VcR+CeaTul0eWunH+O/6wB/FbNs9bRwsdh+nCXx9cipY8tII4ggjtHBPKjn2kTHjg9jXfrAH8Ui04dD5c9BCehuX9UkfgvdytSZrYFPKpOHFcvyXClCFplmEfoR/s3SiemO5kzpmN6LEGeL1AjtTqqqgRRve74rGucexoufYk1rcb5DjVHWjcHBjnHmvA8B37DwttrbxXYYNNlO+cNib2SEZv2MyEimwLAzidJi1Y4Zng7SM8+cyGaQD7lh94JpalsU8owljL76dzoj1NHKZ+y4eC9tU2ECHBog4fKA6V3SRL8W/3MqyGp2Q0WKV9C7dynZR9S9zQR2se0+CAutfOJbLDmRX3zyj9WIZnevL4rTauMN8lwmlYRZxibI8f4pOWb9ma3clzrZ/PscoqMbw0MaR9c8Of+xGEwdY+KuocJnfEcr8rYoyPml5DLjrAJPchBXaU61KOgkMQzzyNNnCLLlafoue4gX6hdcODa5KOeQMmZLT3IAe/K5gv9ItN29trL41NaKQx0LKuRgfNPdwc4ZsjA4hobfgTYknibrS6daJw4hSSNcxolaxzopAAHNeBcbxxaSLEIDSxvDgC0gggEEG4IPAgrK6W6dRYZUQQyxyPM+8OZkyt5YZysxHTdZ7UPjLp6GSB5v5M9oZfmjkBLW9xa8dllntfUJkr6Jg4vjc0drpWge1AajHtcFHTSujiZJUFpIc6PK1lxxs5x5XaBbrVnoXrHpsVkMTGyRS5S4MeAQ5o4lrmkjd12V1o1o3BQU7IYY2izQHOIBc91t7nHnubrqocGgp5ZJYYmMklttHNaAXW4XQCnov00k7T/lWpzpMUX6aSdp/yrU5nGwQGX0x08pcKs2YufK4XEUYBdb6TiSA0dqy1DrtpHvAlgnjaTbPyHgdZAN7dl1ntXuHMxjGquqqgJGxOzta7e0uc8tiBHOGtZw7E5q7CoZ4jFLEx0bgQWlotYi27o7kAnsHqmTaYvkicHsfZzHNNw4Gjj3gp2pA6D4WKLSc043iJ8zW345THmbf7rgn8gBCEIBDIQhdY+eDL1dYptYDC48qL4vXGeHgbjwXhitNspnN5uLew/6PgsjoviXktXG8mzScr/RduPhuPcmNpTBdrHjmOU9h3j/XWq1j9rpUtNbtfn5lxwa57WjovbHV5GcXXhLrTx+kPXuXIurCheeP0gqjb/ywy4rmdhm2QpQr6YSEp9PW2r5OsMP7ITZSo1gH8/f6LP3VsW3vnHxv+uu9dTOJq6vnXoGdT3j9q/4pVJp6uh+Yj6x/4LNc+4cvBP7D7n0NMpUIWiWwXOvXDNrhgltvgla77sh2Z9bmrBaU4u7E6XB6Rpu50bRLbjtLtgae2zZD3hO/SjDRV0NRAf7SJ7R6VrtPiAkRqYwrb4uxzuFM18jh0PsY2g97ifuoSfoakpxFGxjRZrGtY0dAaAAPUk/poP5O0npKkbmT5M/XcbCS/c5h8E5Us9fOF7SgjnA308tiehktmu/aazwQgodBm/yhpPVVR3thdKWHs+AjI+6HHvWt13MJwd9uaWEnsz/+VVagcNyUc9QeM0oa0/4IgR+89/gmBpLg7a6jmp3mwlYWg/Rdxa7uIBQkqdV7wcGo7c0IHe0kH1haSqNo3k8zXexJLRjS6fRxzqPEYHuiDi6NzLXFzyiwuID2HjxuLrt0m1pnEYnUmFwTGScGMucG5g125wY1pO+1+USLID6/J8bd1e8fFcacDxmPscF566vOuHfd9+xbrVposcLoRHJbbSO2k1t4DiAAwHnsAB4rC66z/tXDvu+/YgHOoQpQgTFF+mknaf8AKtTjmF2u7D7EmNOWy4Pj7cR2ZkgksSR07MRvYTwa6wBF+KYmhOmsOLtlMDJGbIsDtpk3l4JFsrj9EoDA/k/uyy17D8YbHd2OlB9aciReLCfRrGJKlkZfSzudw4Fjzncwu4Ne11yL8R320VTrrp3MtTU9Q+d25jHBgGc8BdriTv5gEJKfDnh2mkxH0yO9tKxp9YKdS/P2gEczNJGir3TnaPlbzh0sW0sejc8buZfoFCAQhSgEKhXWl2E+S1Tmgch/LZ2HiO439SpV1IvNZo+f1acqc3CW1Am1hM/leGtJ3uyWPpR7vwSlTG1Yz3glZ9GQO/WaB/Cta8pqpSafrM6uC1XG40eK5aziVlo7HmqB/hDj6rfiuGpZle4dDiPAq90Vh3Pf1ho7t59oVAw+i5XUYvc+RcHsL9CFKuhiISj02kzV83UWjwaE3UlMfn2lXO7plfbsDiB6gFs2y9pnEx2WVGMeL6HAmxoEy1BH1l58XFKdObRmDZ0UDf8A42k/eGb8VkuX7KNHA451pPguqLNCFntYOLyUOGTzwFokjEeUuGZvKlY03HPucVpFpNCvKGmYwksY1pPEtaBftskvhGl2kFZEJaaKOSMkgOETLEtNiN7+kLsON6Sjf5Mw25tkz8JEA4V8yxhws4BwPEEAg9xSu0W1rPNSKbFIdhIXBmcBzWhx4CRjt7QTbeCQmmgPmKJrBZoDR0AADwC+kIQHnUU7JG2ka146HNDh4FfFLRRxX2UbGX45GtbftsF7rK6zMdmw/Dnz0xaJA+NoLm5hZzrHcgNUvKWmY8gvY1xHAuaCR2Eqo0HxOSsw2nnmsZJI8z8oyi+YjcObgq/WRidZS0rHYcwvlMoa4CIy8jK4k5Rw3gb0BrEKp0SqppqGCSraWzujBlaW5CHc4y83YrZAQ9oIsQCDxB3gr4hp2R3yNa2/HK0Nv22XohAfMkYcCHAEHiCAQe0Fc9PhsMRzRxRsPS1jWnxAXSTYXPMlDPrAxHEquSLB4mbOIm73tDiRewe4uOVoJBsN5QDa8mZnz5G5vpZRm6OPFeqrdGzUGki8tAFRl+Fy2y5rnhbdwsrJAClQhAZ7TfCPKaUlo5cXLb1j5zfD2JTp8pOaU4b5NVyMAs08pnou327jcdy27af+SuY3bZNVl3PoVK22q9/wsw6WNPgf/KxK2OrL5TJ9V/EFmre4zm4Y8rqHf0LLFB8PJ6RWswum2ULW89rntO8qhpKfbVjj81r3OPcdw8VqFU8KofqVKz3tpeJeJPcCEKV2zwc9fOIonvPzGOd4C6RznXJJ596amsCt2VE5oO+VwYOy93eoW70qlu20fZbKxjlXOrGHBc/we9FTmWVjBxe5rfE2TxjYGgAcAAB2BK/V7QbWsDz8WIF33iC1vtJ7k0ljuZZySNzA6WjSlUe98iFj9bvmSq7IffxrYLH63fMlV2Q/5iNax2zi1I+ZY/raj3rlvUjdXesulwzD2U88c7ntfK4mNsZbZ7y4b3PB4HoWldrtorboaonoyw/9xCTn1/YbG6khnIAkbJs787mPaSWnpsWg+PStzoNVunwujkkN3vpoi49JyC57+KUeJ1tXpXVRxwxOhpYnG7jvDc3xnvfaxfYWDR09aeNBSNp4Y4oxZkTGsaOhrGgD1BCD6qqlkTC+VzWNHFzyGtHaSqeDTOgkfkZVwFxNrbRo396WHk79KMWmbI9zKKkcQGt4kZi1pHNmeWONzwAstbW6oMNfFljZJG+26QSyON+lzXuLXeHggN+DdYLXb5mk+th/fCotVWKzUVfPhNU7MIr7A/Ryby1pPzXMc1wHNvV9rt8zSfWw/vhAWmq/zNR/VfxOV/iGIxUzM88jI23tme4NFzwFzzqg1X+ZqP6r+Jyode/mtv2iP2OQDCpp2ysa+Nwcx4DmuabhzTvBB5wvqSQNaXOIaALkk2AA5yTwCoNXnmeh+yQe7al9pjPLjuMfybE8spoDecj5xbYvcR84gkNAO69ygGJ/PXD8+TyynzXtbaDj28FeRSNe0OaQ5pFwQbgjpBHFYX+iHDNlk2cma39ZtpM9+m18vda3UsrolPLgGM/ydK8vpagjZE8A6Q/BuA+aS67SBxNigGnpBiUMEDxNLHGXxyBmd4bmIb82538R4pU6h8Ugp4KrbyxRFz4rbR7WEgMPC537yUx9NNF6bEIc1VGXmFkjo7SSMykt3/EcL/FHFKfU9ofSYnDO6sjMhjewNIkljsHMudzHC+/pQke1NUMlYHxua9jt7XNIc0jqI4r0XJhOGx0kDIIG5Y4xlY27nWF78XEk8eddaEAhClAQsLrPpN0Mo43MZ7+UPY7xW6Wb1gxZqBx+i9jv2sv8SyUnlNGliMNO2mvhn4axVLaasxaWd3M2Me0n8Fi0wdWEPwc7ulzW+AJ/ELcr/wAbKzhUc7qHz5Gpwak2cd3fGeczuq/Af66V3oQuXSpRpQUI7EXMlQhceL4g2mgfK7g0bh0uO5o7zZZUs9R5lJRTk9iF9rGxDaVIjB5MTbH03bz6svrWTXpUTGR7nuN3OJcT1k3KudEMFNXUDMPg2cqTr6G959V10VlCHcUibnd3Da2yfrwRutBcL8npAXDly8s9QI5I8N/etEgBC58paTzLpRpKlTUI7gWP1u+ZKrsh9/Gtgsfrd8yVXZD7+NeTKU2pvCYJsIjdLDE921nGZzGuNhK4DeQvfWnoXHPh7n00LGTQfCNEbQ0vaP6xu4b+TcjrAXrqQ8yx/W1HvXLekISL7UvpIKugEDj8LShrPSiI+Dd6iD2da3WIG0MluOzf+6UjMRadHMfEjbimmJdbmMMh5bfuOII6gOlPdrmyMBBDmubcEcC1w4juKEH581WzYoI5zhbIH3dHtjNa4dZ2W3KG7e5bnyrSX+5ovV/3VmtFcS/m5i9TT1YLYJ3cmS1wGhzjFJ1ts8tNuB7E3DpPR5M/lVPlte+1Zw7L3QkW+CaK4o/G4a6tjhbZx2pie22XYuYLNzE87VotdvmaT62H98Kw0a1gU2I1ktPTiQ7NuZspb8HIBucQeLd/DNa/MuTXLTOkwabKL5HRyO6mteC49wQg79V/maj+q/icqHXt5rb9oj9jl66rdKKT+S6eF08bJY27NzHvDXZsxtYHje44Ly17ea2/aI/Y5AabV55nofssHu2pO6LzYh/K9c7DWxPmL5tptuAZt+I5Q33snDq88z0P2WD3YSzxad2j+kTqh7SaaqLiS0fNkIMluktfvt0FAaDyrSX+5ovV/wB1UeJ6K41XVtNUVcVODBJEbxPa3kMlbITYuNzuKaNNpVRSxh7KqDKRe5lY0jtBNwqai1j0k+INo4c8hcDaZjc0ecb8txvta/KtbrQk1GKfJ5fq3/ulKz8nj5PV/WRe7KaeKfJ5fq3/ALpSs/J4+T1f1kXuyhA3EIQgBFkIQHHBPL/aR97HAjwJC4NMxfD5vRB/aCu1RacPth83XkHi9oUUIOLSzb78uiMF2/0J/wDL5CjTe0Nw3yajYCLOf8I7tcBYeACXWiWFeVVTWkXY3lv6Mo5u82HinAty5n/k4mB2/vVn3LqCEIWoWIEtNP8AHNtLsYzyIzyiPnScD3Dh23Wg010lFOwwxH4Vw3kf2bT/ABFLmho3zyBkTS5zuYesk8w61tUKeXtsr+LXul+3p63v8iKGkfPI2OMXc42A/E9ScGAYQ2jgEbd54vd9J3Oexcmi2jjaJlzZ0rhy39H+FvV7VerxWq6WpbDawzD+wjpz95/QEIQsB1gXBj2Dx11M+nnzbOTLmyuynkuDxYjhvaF3oQFZo5gMOHU4gpw4RtLnDM7MbvOY7z1lWaEICj0q0TpsUYxtU1x2bi5hY4scLixFxzHdu6grDBsMZSU8cERcWRNDWZ3ZnBo4C/PbguxCAqtIdHKbEI8lXE2QC+U72vbfiWvFi1ZAamcOzX+Ht9Ha/jlv60xEICtwLAaegi2dLE2NvPa5c4jne473HtVhJGHNLXAEEEEHeCDxBC+kIDESaqsNMwlbE9jg8PDWSvDA5pDhZpuALjgNy0Ok2jkOJQCGpDiwOD+Q4sOZt7bx2q2QgOXCsPZSwRwRX2cTGxsubnK0WFzz7gvjF8IhrIjFUxtkYeZw4HpaeIPWF2oQC8k1NYcXXG3aPoiW48XAn1rU6N6KUuGtIpYgwn4zyS+R3a92+3VwV0hAfE0Qe1zTwcC09hFiqTRPRKnwpj20oeBIQ52d5fvaLC1+CvkIAQhCAFKhCAFmNYsuWht9KRg8Lu/hWnXBiFC2eWHPvEZMgbzFwsG37Lkr1B5STMF1B1KUoR36vEr9C8F8kp+WPhJLOf1buS3u9pK0CFV4hiTmSZGgXIHKNzx6hb2o25PMQjC3pqK2IsybcVjdJtNGx3jpSHycDJxa30fpH1dqtKnAn1Q/OKh5Yf7ONojZ38Se8rsw3AKem/qomg/SPKd4leo6Edb1mCsriqtGn7C4vW/kl5i9wjROoq3Z5bxtcbufJfO6/O1vE99kxMGwaKkZlibvPxnHe5x6z+CsFKTqymLXD6VvrWuXFgoUoWM3iEKUICEKUICEKUICEKUICEKUICEKUICEKUICEKUICEKUICEKUICEKUICEKUID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Catholic Relief Services Logo">
            <a:extLst>
              <a:ext uri="{FF2B5EF4-FFF2-40B4-BE49-F238E27FC236}">
                <a16:creationId xmlns:a16="http://schemas.microsoft.com/office/drawing/2014/main" id="{2A0D4539-13A2-42DE-A7EA-5E29D235B3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Catholic Relief Services Logo">
            <a:extLst>
              <a:ext uri="{FF2B5EF4-FFF2-40B4-BE49-F238E27FC236}">
                <a16:creationId xmlns:a16="http://schemas.microsoft.com/office/drawing/2014/main" id="{08229EA9-E341-424D-8486-17B57CC50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1776867"/>
            <a:ext cx="8915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100" b="1" dirty="0">
                <a:solidFill>
                  <a:schemeClr val="tx1"/>
                </a:solidFill>
              </a:rPr>
            </a:br>
            <a:br>
              <a:rPr lang="en-US" sz="3100" b="1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-Dangers of Spanking, Physical Punishment</a:t>
            </a: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-Limits of Parental Authority</a:t>
            </a: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-Role of the Family, Church, State</a:t>
            </a: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-Misuse of biblical texts, “discipline”</a:t>
            </a: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-Role of religious communities in child protection </a:t>
            </a:r>
            <a:br>
              <a:rPr lang="en-US" sz="3100" b="1" dirty="0">
                <a:solidFill>
                  <a:schemeClr val="tx1"/>
                </a:solidFill>
              </a:rPr>
            </a:br>
            <a:endParaRPr lang="en-US" sz="2700" b="1" dirty="0">
              <a:solidFill>
                <a:schemeClr val="tx1"/>
              </a:solidFill>
            </a:endParaRPr>
          </a:p>
        </p:txBody>
      </p:sp>
      <p:pic>
        <p:nvPicPr>
          <p:cNvPr id="17" name="Picture 2" descr="Decolonizing Discipline: Children, Corporal Punishment, Christian Theologies, and Reconciliation (Perceptions on Truth and...">
            <a:extLst>
              <a:ext uri="{FF2B5EF4-FFF2-40B4-BE49-F238E27FC236}">
                <a16:creationId xmlns:a16="http://schemas.microsoft.com/office/drawing/2014/main" id="{CBBE77A4-F18B-BB48-5D8A-FD7D7C4AF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94" y="2556319"/>
            <a:ext cx="2530107" cy="38038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o to journal home page - Child Abuse &amp; Neglect">
            <a:extLst>
              <a:ext uri="{FF2B5EF4-FFF2-40B4-BE49-F238E27FC236}">
                <a16:creationId xmlns:a16="http://schemas.microsoft.com/office/drawing/2014/main" id="{F40DB7A5-EDF6-70C9-5BD0-9E1FF3C1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6" y="2645229"/>
            <a:ext cx="2658422" cy="36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aith in Law, Law in Faith: Reflecting and Building on the Work of John Witte, Jr.">
            <a:extLst>
              <a:ext uri="{FF2B5EF4-FFF2-40B4-BE49-F238E27FC236}">
                <a16:creationId xmlns:a16="http://schemas.microsoft.com/office/drawing/2014/main" id="{6ABB2CFC-CAA0-73C6-3392-598E03FD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9" y="2645229"/>
            <a:ext cx="2360988" cy="35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00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>
          <a:xfrm>
            <a:off x="-45720" y="0"/>
            <a:ext cx="9235440" cy="6400800"/>
          </a:xfrm>
          <a:solidFill>
            <a:schemeClr val="tx1"/>
          </a:solidFill>
        </p:spPr>
        <p:txBody>
          <a:bodyPr/>
          <a:lstStyle/>
          <a:p>
            <a:br>
              <a:rPr lang="en-US" sz="2400" b="1" dirty="0"/>
            </a:br>
            <a:br>
              <a:rPr lang="en-US" altLang="en-US" sz="2400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chemeClr val="bg1"/>
                </a:solidFill>
              </a:rPr>
              <a:t>       </a:t>
            </a:r>
            <a:br>
              <a:rPr lang="en-US" altLang="en-US" sz="2400" b="1" dirty="0">
                <a:solidFill>
                  <a:schemeClr val="bg1"/>
                </a:solidFill>
              </a:rPr>
            </a:br>
            <a:br>
              <a:rPr lang="en-US" altLang="en-US" sz="2400" b="1" dirty="0">
                <a:solidFill>
                  <a:schemeClr val="bg1"/>
                </a:solidFill>
              </a:rPr>
            </a:br>
            <a:br>
              <a:rPr lang="en-US" alt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E56E40-D0F1-4241-8A5D-FDD340B36B4E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/>
              <a:t>Nurturing the Spiritual and Religious Lives of </a:t>
            </a:r>
            <a:br>
              <a:rPr lang="en-US" altLang="en-US" b="1" dirty="0"/>
            </a:br>
            <a:r>
              <a:rPr lang="en-US" altLang="en-US" b="1" dirty="0"/>
              <a:t>Children and Youth: 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/>
              <a:t>Why and How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E36CAE-1183-4EC3-9A6E-4CB2DDC1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93908"/>
            <a:ext cx="8153400" cy="147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5" tIns="41148" rIns="82295" bIns="4114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41147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2295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34427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4590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CONCLUSION and DISCUSSION: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The Power of Honoring the Full Humanity of Children</a:t>
            </a:r>
          </a:p>
          <a:p>
            <a:pPr algn="ctr"/>
            <a:endParaRPr lang="en-US" altLang="en-US" sz="44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686A3-1168-4A76-BFC2-F81011A043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228600"/>
            <a:ext cx="6400800" cy="175307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8" name="Picture 2" descr="Image result for image of a tree">
            <a:extLst>
              <a:ext uri="{FF2B5EF4-FFF2-40B4-BE49-F238E27FC236}">
                <a16:creationId xmlns:a16="http://schemas.microsoft.com/office/drawing/2014/main" id="{D40975B9-B752-4CD7-9C93-D833056EB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31" y="2438400"/>
            <a:ext cx="6066338" cy="341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96181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54" y="914400"/>
            <a:ext cx="8686800" cy="3276599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b="1" dirty="0"/>
              <a:t>What lessons and areas of inquiry have strengthened your work with and on behalf of children?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US" altLang="en-US" sz="2400" b="1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AU" sz="2400" b="1" dirty="0"/>
              <a:t>What specific doctrines or practices in your faith community might need rethinking in the light of attention to children?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AU" sz="2400" b="1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AU" sz="2400" b="1" dirty="0"/>
              <a:t>How do robust theologies of childhood and child theologies that </a:t>
            </a:r>
            <a:r>
              <a:rPr lang="en-AU" sz="2400" b="1" dirty="0" err="1"/>
              <a:t>honor</a:t>
            </a:r>
            <a:r>
              <a:rPr lang="en-AU" sz="2400" b="1" dirty="0"/>
              <a:t> the full humanity of children strengthen the church and help children thrive?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AU" sz="2400" b="1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AU" sz="2400" b="1" dirty="0"/>
              <a:t>What </a:t>
            </a:r>
            <a:r>
              <a:rPr lang="en-US" sz="2400" b="1" dirty="0"/>
              <a:t>is your current work? What new directions do you want to pursue?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US" sz="2400" b="1" dirty="0"/>
          </a:p>
          <a:p>
            <a:pPr indent="0" eaLnBrk="1" hangingPunct="1">
              <a:lnSpc>
                <a:spcPct val="80000"/>
              </a:lnSpc>
              <a:defRPr/>
            </a:pPr>
            <a:r>
              <a:rPr lang="en-US" sz="2800" b="1" dirty="0"/>
              <a:t> Invite you to write down one take-away! </a:t>
            </a:r>
          </a:p>
          <a:p>
            <a:pPr indent="0" eaLnBrk="1" hangingPunct="1">
              <a:lnSpc>
                <a:spcPct val="80000"/>
              </a:lnSpc>
              <a:defRPr/>
            </a:pPr>
            <a:endParaRPr lang="en-US" sz="2800" b="1" dirty="0"/>
          </a:p>
          <a:p>
            <a:pPr marL="514350" lvl="0" indent="-514350">
              <a:lnSpc>
                <a:spcPct val="80000"/>
              </a:lnSpc>
              <a:buFont typeface="+mj-lt"/>
              <a:buAutoNum type="arabicParenR"/>
              <a:defRPr/>
            </a:pPr>
            <a:endParaRPr lang="en-AU" sz="2600" b="1" dirty="0"/>
          </a:p>
          <a:p>
            <a:pPr lvl="1" eaLnBrk="1" hangingPunct="1">
              <a:lnSpc>
                <a:spcPct val="80000"/>
              </a:lnSpc>
              <a:defRPr/>
            </a:pPr>
            <a:endParaRPr lang="en-US" sz="2800" b="1" dirty="0"/>
          </a:p>
          <a:p>
            <a:pPr marL="0" indent="0">
              <a:buFont typeface="Arial" charset="0"/>
              <a:buNone/>
              <a:defRPr/>
            </a:pP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324216" y="169862"/>
            <a:ext cx="8686800" cy="879475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accent1"/>
                </a:solidFill>
              </a:rPr>
              <a:t>QUESTIONS FOR DISCUSSION: </a:t>
            </a:r>
            <a:br>
              <a:rPr lang="en-US" altLang="en-US" sz="2800" b="1" dirty="0">
                <a:solidFill>
                  <a:schemeClr val="accent1"/>
                </a:solidFill>
              </a:rPr>
            </a:br>
            <a:endParaRPr lang="en-US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4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215611" y="5082833"/>
            <a:ext cx="8334388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80" b="1" dirty="0">
                <a:solidFill>
                  <a:schemeClr val="tx1"/>
                </a:solidFill>
              </a:rPr>
              <a:t>GERMANY:</a:t>
            </a:r>
            <a:br>
              <a:rPr lang="en-US" altLang="en-US" sz="2880" b="1" dirty="0">
                <a:solidFill>
                  <a:schemeClr val="tx1"/>
                </a:solidFill>
              </a:rPr>
            </a:br>
            <a:r>
              <a:rPr lang="en-US" altLang="en-US" sz="2880" b="1" dirty="0">
                <a:solidFill>
                  <a:schemeClr val="tx1"/>
                </a:solidFill>
              </a:rPr>
              <a:t>Tü</a:t>
            </a:r>
            <a:r>
              <a:rPr lang="en-US" altLang="en-US" sz="2800" b="1" dirty="0">
                <a:solidFill>
                  <a:schemeClr val="tx1"/>
                </a:solidFill>
              </a:rPr>
              <a:t>bingen, Leipzig, Halle, Bonn, Weimar</a:t>
            </a:r>
            <a:br>
              <a:rPr lang="en-US" altLang="en-US" sz="2800" b="1" dirty="0">
                <a:solidFill>
                  <a:schemeClr val="tx1"/>
                </a:solidFill>
              </a:rPr>
            </a:br>
            <a:br>
              <a:rPr lang="en-US" altLang="en-US" sz="2800" b="1" dirty="0">
                <a:solidFill>
                  <a:schemeClr val="tx1"/>
                </a:solidFill>
              </a:rPr>
            </a:br>
            <a:r>
              <a:rPr lang="en-US" altLang="en-US" sz="2800" b="1" dirty="0">
                <a:solidFill>
                  <a:schemeClr val="tx1"/>
                </a:solidFill>
              </a:rPr>
              <a:t>First Book: Translation of J.G. Herder</a:t>
            </a:r>
            <a:br>
              <a:rPr lang="en-US" altLang="en-US" sz="2800" b="1" dirty="0">
                <a:solidFill>
                  <a:schemeClr val="tx1"/>
                </a:solidFill>
              </a:rPr>
            </a:br>
            <a:r>
              <a:rPr lang="en-US" altLang="en-US" sz="2800" b="1" dirty="0">
                <a:solidFill>
                  <a:schemeClr val="tx1"/>
                </a:solidFill>
              </a:rPr>
              <a:t>Taught in East Germany </a:t>
            </a:r>
            <a:br>
              <a:rPr lang="en-US" altLang="en-US" sz="2800" b="1" dirty="0">
                <a:solidFill>
                  <a:schemeClr val="tx1"/>
                </a:solidFill>
              </a:rPr>
            </a:br>
            <a:br>
              <a:rPr lang="en-US" altLang="en-US" sz="2800" b="1" dirty="0">
                <a:solidFill>
                  <a:schemeClr val="tx1"/>
                </a:solidFill>
              </a:rPr>
            </a:br>
            <a:br>
              <a:rPr lang="en-US" altLang="en-US" sz="2800" b="1" dirty="0">
                <a:solidFill>
                  <a:schemeClr val="tx1"/>
                </a:solidFill>
              </a:rPr>
            </a:br>
            <a:br>
              <a:rPr lang="en-US" altLang="en-US" sz="2800" b="1" dirty="0">
                <a:solidFill>
                  <a:schemeClr val="tx1"/>
                </a:solidFill>
              </a:rPr>
            </a:br>
            <a:br>
              <a:rPr lang="en-US" altLang="en-US" sz="2800" b="1" dirty="0">
                <a:solidFill>
                  <a:schemeClr val="tx1"/>
                </a:solidFill>
              </a:rPr>
            </a:br>
            <a:br>
              <a:rPr lang="en-US" altLang="en-US" sz="2800" b="1" dirty="0">
                <a:solidFill>
                  <a:schemeClr val="tx1"/>
                </a:solidFill>
              </a:rPr>
            </a:br>
            <a:r>
              <a:rPr lang="en-US" altLang="en-US" sz="2800" b="1" dirty="0">
                <a:solidFill>
                  <a:schemeClr val="tx1"/>
                </a:solidFill>
              </a:rPr>
              <a:t>						</a:t>
            </a:r>
            <a:br>
              <a:rPr lang="en-US" altLang="en-US" sz="2800" b="1" dirty="0">
                <a:solidFill>
                  <a:schemeClr val="tx1"/>
                </a:solidFill>
              </a:rPr>
            </a:br>
            <a:br>
              <a:rPr lang="en-US" altLang="en-US" sz="2800" b="1" dirty="0">
                <a:solidFill>
                  <a:schemeClr val="tx1"/>
                </a:solidFill>
              </a:rPr>
            </a:br>
            <a:r>
              <a:rPr lang="en-US" altLang="en-US" sz="2800" b="1" dirty="0">
                <a:solidFill>
                  <a:schemeClr val="tx1"/>
                </a:solidFill>
              </a:rPr>
              <a:t>					 </a:t>
            </a:r>
            <a:br>
              <a:rPr lang="en-US" altLang="en-US" sz="2800" b="1" dirty="0">
                <a:solidFill>
                  <a:schemeClr val="tx1"/>
                </a:solidFill>
              </a:rPr>
            </a:br>
            <a:r>
              <a:rPr lang="en-US" altLang="en-US" sz="2800" b="1" dirty="0">
                <a:solidFill>
                  <a:schemeClr val="tx1"/>
                </a:solidFill>
              </a:rPr>
              <a:t>					Lived in the </a:t>
            </a:r>
            <a:r>
              <a:rPr lang="en-US" altLang="en-US" sz="2800" b="1" dirty="0" err="1">
                <a:solidFill>
                  <a:schemeClr val="tx1"/>
                </a:solidFill>
              </a:rPr>
              <a:t>Stift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050" name="Picture 2" descr="http://www.ideayayinevi.com/2014/adlar/grafik/t%C3%BCbingen-semineri-wke_stift_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5" y="2880360"/>
            <a:ext cx="44577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eteristarchive.com/ARTchive/Portraits/modern/herder-gottfri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05" y="3124200"/>
            <a:ext cx="1894666" cy="23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ages-eu.ssl-images-amazon.com/images/I/41S2RGRHBKL._UY250_.jpg">
            <a:extLst>
              <a:ext uri="{FF2B5EF4-FFF2-40B4-BE49-F238E27FC236}">
                <a16:creationId xmlns:a16="http://schemas.microsoft.com/office/drawing/2014/main" id="{B0E73789-B1F2-FBD6-0313-2B3EC71F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51" y="2393529"/>
            <a:ext cx="2124749" cy="32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8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780" y="137160"/>
            <a:ext cx="2400300" cy="342900"/>
          </a:xfrm>
          <a:prstGeom prst="rect">
            <a:avLst/>
          </a:prstGeom>
          <a:solidFill>
            <a:srgbClr val="D4D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5857" y="866071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4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LUTHERAN THEOLOGY (cont.) and </a:t>
            </a:r>
          </a:p>
          <a:p>
            <a:pPr>
              <a:spcAft>
                <a:spcPts val="0"/>
              </a:spcAft>
            </a:pPr>
            <a:r>
              <a:rPr lang="en-US" sz="324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Diverse Lutheran Traditions Globally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8620" y="2125980"/>
            <a:ext cx="8709660" cy="3314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80" b="1" dirty="0"/>
              <a:t>Germany</a:t>
            </a:r>
          </a:p>
          <a:p>
            <a:pPr>
              <a:lnSpc>
                <a:spcPct val="100000"/>
              </a:lnSpc>
            </a:pPr>
            <a:r>
              <a:rPr lang="en-US" sz="2880" b="1" dirty="0"/>
              <a:t>Norway</a:t>
            </a:r>
          </a:p>
          <a:p>
            <a:pPr>
              <a:lnSpc>
                <a:spcPct val="100000"/>
              </a:lnSpc>
            </a:pPr>
            <a:r>
              <a:rPr lang="en-US" sz="2880" b="1" dirty="0"/>
              <a:t>Denmark</a:t>
            </a:r>
          </a:p>
          <a:p>
            <a:pPr>
              <a:lnSpc>
                <a:spcPct val="100000"/>
              </a:lnSpc>
            </a:pPr>
            <a:endParaRPr lang="en-US" sz="2880" b="1" dirty="0"/>
          </a:p>
          <a:p>
            <a:pPr>
              <a:lnSpc>
                <a:spcPct val="100000"/>
              </a:lnSpc>
            </a:pPr>
            <a:endParaRPr lang="en-US" sz="2880" b="1" dirty="0"/>
          </a:p>
          <a:p>
            <a:pPr>
              <a:lnSpc>
                <a:spcPct val="100000"/>
              </a:lnSpc>
            </a:pPr>
            <a:r>
              <a:rPr lang="en-US" sz="2880" b="1" dirty="0"/>
              <a:t>	</a:t>
            </a:r>
            <a:r>
              <a:rPr lang="en-US" sz="2880" b="1" dirty="0">
                <a:solidFill>
                  <a:schemeClr val="tx2"/>
                </a:solidFill>
              </a:rPr>
              <a:t>Research on </a:t>
            </a:r>
            <a:r>
              <a:rPr lang="en-US" sz="2880" b="1" dirty="0" err="1">
                <a:solidFill>
                  <a:schemeClr val="tx2"/>
                </a:solidFill>
              </a:rPr>
              <a:t>Grundtvig</a:t>
            </a:r>
            <a:r>
              <a:rPr lang="en-US" sz="2880" b="1" dirty="0">
                <a:solidFill>
                  <a:schemeClr val="tx2"/>
                </a:solidFill>
              </a:rPr>
              <a:t>, Luther, SK</a:t>
            </a:r>
          </a:p>
          <a:p>
            <a:pPr>
              <a:lnSpc>
                <a:spcPct val="100000"/>
              </a:lnSpc>
            </a:pPr>
            <a:endParaRPr lang="en-US" sz="288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80" b="1" dirty="0"/>
              <a:t>BUT ALSO Lutheran communities:</a:t>
            </a:r>
          </a:p>
          <a:p>
            <a:pPr>
              <a:lnSpc>
                <a:spcPct val="100000"/>
              </a:lnSpc>
            </a:pPr>
            <a:r>
              <a:rPr lang="en-US" sz="2880" b="1" dirty="0"/>
              <a:t>Ethiopia! South Africa! Tanzania! Kenya!</a:t>
            </a:r>
          </a:p>
        </p:txBody>
      </p:sp>
      <p:pic>
        <p:nvPicPr>
          <p:cNvPr id="8" name="Picture 7" descr="File:N-f-s-grundtvig-portræ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49" y="2040790"/>
            <a:ext cx="1783080" cy="228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upload.wikimedia.org/wikipedia/commons/thumb/9/9a/Martin_Luther_by_Cranach-restoration.tif/lossy-page1-220px-Martin_Luther_by_Cranach-restoration.tif.jpg">
            <a:extLst>
              <a:ext uri="{FF2B5EF4-FFF2-40B4-BE49-F238E27FC236}">
                <a16:creationId xmlns:a16="http://schemas.microsoft.com/office/drawing/2014/main" id="{F6CEBEEA-8366-FBAA-10B1-88B266DAF02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8332"/>
          <a:stretch/>
        </p:blipFill>
        <p:spPr bwMode="auto">
          <a:xfrm>
            <a:off x="3001411" y="2060667"/>
            <a:ext cx="1947741" cy="2240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0" descr="https://upload.wikimedia.org/wikipedia/commons/8/89/Kierkegaard.jpg">
            <a:extLst>
              <a:ext uri="{FF2B5EF4-FFF2-40B4-BE49-F238E27FC236}">
                <a16:creationId xmlns:a16="http://schemas.microsoft.com/office/drawing/2014/main" id="{2512DABA-E49D-7112-AA1E-6B931B30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58" y="2070043"/>
            <a:ext cx="1432454" cy="21209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>
          <a:xfrm>
            <a:off x="-5963" y="0"/>
            <a:ext cx="9235440" cy="6400800"/>
          </a:xfrm>
          <a:solidFill>
            <a:schemeClr val="tx1"/>
          </a:solidFill>
        </p:spPr>
        <p:txBody>
          <a:bodyPr/>
          <a:lstStyle/>
          <a:p>
            <a:pPr algn="r"/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E56E40-D0F1-4241-8A5D-FDD340B36B4E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/>
              <a:t>Nurturing the Spiritual and Religious Lives of </a:t>
            </a:r>
            <a:br>
              <a:rPr lang="en-US" altLang="en-US" b="1" dirty="0"/>
            </a:br>
            <a:r>
              <a:rPr lang="en-US" altLang="en-US" b="1" dirty="0"/>
              <a:t>Children and Youth: 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/>
              <a:t>Why and How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E36CAE-1183-4EC3-9A6E-4CB2DDC1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2491"/>
            <a:ext cx="7772400" cy="147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5" tIns="41148" rIns="82295" bIns="4114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41147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2295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34427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4590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Beginning: </a:t>
            </a: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Asking the questions, becoming child-attentive</a:t>
            </a:r>
            <a:endParaRPr lang="en-US" altLang="en-US" sz="44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686A3-1168-4A76-BFC2-F81011A043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1772285"/>
            <a:ext cx="6400800" cy="175307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7" name="Picture 2" descr="Image result for image of a tree">
            <a:extLst>
              <a:ext uri="{FF2B5EF4-FFF2-40B4-BE49-F238E27FC236}">
                <a16:creationId xmlns:a16="http://schemas.microsoft.com/office/drawing/2014/main" id="{363CCF51-DE06-4B05-BCA9-FF5176D6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10400" cy="39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4755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The Child in Christian Thought (Religion, Marriage, and Family)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19527" t="13200" r="25926"/>
          <a:stretch>
            <a:fillRect/>
          </a:stretch>
        </p:blipFill>
        <p:spPr>
          <a:xfrm>
            <a:off x="389170" y="4066559"/>
            <a:ext cx="1490429" cy="2235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25" name="Picture 5" descr="The Child in the Bib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9669" t="13200" r="26443"/>
          <a:stretch>
            <a:fillRect/>
          </a:stretch>
        </p:blipFill>
        <p:spPr bwMode="auto">
          <a:xfrm>
            <a:off x="2046561" y="4086345"/>
            <a:ext cx="15240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6" name="Picture 6" descr="Children and Childhood in World Religions: Primary Sources and Texts (Series in Childhood Studies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6800" r="21112"/>
          <a:stretch>
            <a:fillRect/>
          </a:stretch>
        </p:blipFill>
        <p:spPr bwMode="auto">
          <a:xfrm>
            <a:off x="3801830" y="4113050"/>
            <a:ext cx="15240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" y="1143000"/>
            <a:ext cx="8458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altLang="en-US" sz="3200" dirty="0"/>
          </a:p>
        </p:txBody>
      </p:sp>
      <p:pic>
        <p:nvPicPr>
          <p:cNvPr id="30728" name="Picture 8" descr="C:\Users\valpo\Desktop\Cambridge Cover cropp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5658" y="4104323"/>
            <a:ext cx="1451781" cy="221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2830" y="776381"/>
            <a:ext cx="83819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Once I had children and started teaching,  I wondered why!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My theology and research shifted, became 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less “adult-centered” and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more “child-attentive.”</a:t>
            </a:r>
            <a:b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alt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Subject of children? </a:t>
            </a:r>
            <a:r>
              <a:rPr lang="en-US" altLang="en-US" sz="2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Central topic! 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Bible, the church, world religions!</a:t>
            </a:r>
          </a:p>
          <a:p>
            <a:pPr>
              <a:lnSpc>
                <a:spcPct val="90000"/>
              </a:lnSpc>
            </a:pPr>
            <a:endParaRPr lang="en-US" altLang="en-US" sz="2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2" descr="Product Details">
            <a:extLst>
              <a:ext uri="{FF2B5EF4-FFF2-40B4-BE49-F238E27FC236}">
                <a16:creationId xmlns:a16="http://schemas.microsoft.com/office/drawing/2014/main" id="{F18E447E-C9AB-4F6B-91D9-87FFAABE1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r="16168"/>
          <a:stretch/>
        </p:blipFill>
        <p:spPr bwMode="auto">
          <a:xfrm>
            <a:off x="7248060" y="4095692"/>
            <a:ext cx="1601660" cy="22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9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The Child in Christian Thought (Religion, Marriage, and Family)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19527" t="13200" r="25926"/>
          <a:stretch>
            <a:fillRect/>
          </a:stretch>
        </p:blipFill>
        <p:spPr>
          <a:xfrm>
            <a:off x="6019799" y="1790269"/>
            <a:ext cx="2405743" cy="3608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" y="1143000"/>
            <a:ext cx="8458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alt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493213" cy="609600"/>
          </a:xfrm>
          <a:prstGeom prst="rect">
            <a:avLst/>
          </a:prstGeom>
          <a:solidFill>
            <a:srgbClr val="DB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2830" y="815269"/>
            <a:ext cx="8381999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FIRST CHILD-FOCUSED BOOK</a:t>
            </a:r>
          </a:p>
          <a:p>
            <a:pPr>
              <a:lnSpc>
                <a:spcPct val="90000"/>
              </a:lnSpc>
            </a:pPr>
            <a:endParaRPr lang="en-US" alt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Explored simple, 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Powerful questions: </a:t>
            </a:r>
          </a:p>
          <a:p>
            <a:pPr>
              <a:lnSpc>
                <a:spcPct val="90000"/>
              </a:lnSpc>
            </a:pPr>
            <a:endParaRPr lang="en-US" alt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Who/what are children?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What do we owe them?</a:t>
            </a:r>
          </a:p>
        </p:txBody>
      </p:sp>
    </p:spTree>
    <p:extLst>
      <p:ext uri="{BB962C8B-B14F-4D97-AF65-F5344CB8AC3E}">
        <p14:creationId xmlns:p14="http://schemas.microsoft.com/office/powerpoint/2010/main" val="346861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>
          <a:xfrm>
            <a:off x="-5963" y="0"/>
            <a:ext cx="9235440" cy="6400800"/>
          </a:xfrm>
          <a:solidFill>
            <a:schemeClr val="tx1"/>
          </a:solidFill>
        </p:spPr>
        <p:txBody>
          <a:bodyPr/>
          <a:lstStyle/>
          <a:p>
            <a:pPr algn="r"/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E56E40-D0F1-4241-8A5D-FDD340B36B4E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/>
              <a:t>Nurturing the Spiritual and Religious Lives of </a:t>
            </a:r>
            <a:br>
              <a:rPr lang="en-US" altLang="en-US" b="1" dirty="0"/>
            </a:br>
            <a:r>
              <a:rPr lang="en-US" altLang="en-US" b="1" dirty="0"/>
              <a:t>Children and Youth: 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/>
              <a:t>Why and How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E36CAE-1183-4EC3-9A6E-4CB2DDC1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54811"/>
            <a:ext cx="7924800" cy="147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5" tIns="41148" rIns="82295" bIns="4114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2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41147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2295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34427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4590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ONE: Robust Theologies of Childhood </a:t>
            </a:r>
          </a:p>
          <a:p>
            <a:pPr algn="ctr"/>
            <a:endParaRPr lang="en-US" altLang="en-US" sz="44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686A3-1168-4A76-BFC2-F81011A043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1772285"/>
            <a:ext cx="6400800" cy="175307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7" name="Picture 2" descr="Image result for image of a tree">
            <a:extLst>
              <a:ext uri="{FF2B5EF4-FFF2-40B4-BE49-F238E27FC236}">
                <a16:creationId xmlns:a16="http://schemas.microsoft.com/office/drawing/2014/main" id="{363CCF51-DE06-4B05-BCA9-FF5176D6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010400" cy="39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01829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311A"/>
      </a:accent1>
      <a:accent2>
        <a:srgbClr val="EBB700"/>
      </a:accent2>
      <a:accent3>
        <a:srgbClr val="FFFFFF"/>
      </a:accent3>
      <a:accent4>
        <a:srgbClr val="B09451"/>
      </a:accent4>
      <a:accent5>
        <a:srgbClr val="D4891C"/>
      </a:accent5>
      <a:accent6>
        <a:srgbClr val="005695"/>
      </a:accent6>
      <a:hlink>
        <a:srgbClr val="005958"/>
      </a:hlink>
      <a:folHlink>
        <a:srgbClr val="788E1E"/>
      </a:folHlink>
    </a:clrScheme>
    <a:fontScheme name="Title &amp; Subtitle">
      <a:majorFont>
        <a:latin typeface="Verdana"/>
        <a:ea typeface="ヒラギノ角ゴ ProN W3"/>
        <a:cs typeface=""/>
      </a:majorFont>
      <a:minorFont>
        <a:latin typeface="Verdana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pitchFamily="1" charset="-128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pitchFamily="1" charset="-128"/>
            <a:sym typeface="Gill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695"/>
      </a:accent1>
      <a:accent2>
        <a:srgbClr val="BF311A"/>
      </a:accent2>
      <a:accent3>
        <a:srgbClr val="788E1E"/>
      </a:accent3>
      <a:accent4>
        <a:srgbClr val="005958"/>
      </a:accent4>
      <a:accent5>
        <a:srgbClr val="005695"/>
      </a:accent5>
      <a:accent6>
        <a:srgbClr val="D4891C"/>
      </a:accent6>
      <a:hlink>
        <a:srgbClr val="00569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Gustavus</Template>
  <TotalTime>20465</TotalTime>
  <Words>1448</Words>
  <Application>Microsoft Office PowerPoint</Application>
  <PresentationFormat>On-screen Show (4:3)</PresentationFormat>
  <Paragraphs>230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Verdana</vt:lpstr>
      <vt:lpstr>Title &amp; Subtitle</vt:lpstr>
      <vt:lpstr>Custom Design</vt:lpstr>
      <vt:lpstr>               Marcia J. Bunge, Ph.D.  Professor of Religion, Bernhardson Endowed Chair </vt:lpstr>
      <vt:lpstr>PowerPoint Presentation</vt:lpstr>
      <vt:lpstr> Story and Research Ph.D.- Theology. U. of Chicago, Tübingen  Subject of children? Marginal! “Beneath” serious theologians!   </vt:lpstr>
      <vt:lpstr>GERMANY: Tübingen, Leipzig, Halle, Bonn, Weimar  First Book: Translation of J.G. Herder Taught in East Germany                           Lived in the Stift</vt:lpstr>
      <vt:lpstr>PowerPoint Presentation</vt:lpstr>
      <vt:lpstr>   </vt:lpstr>
      <vt:lpstr>PowerPoint Presentation</vt:lpstr>
      <vt:lpstr>PowerPoint Presentation</vt:lpstr>
      <vt:lpstr>   </vt:lpstr>
      <vt:lpstr>PowerPoint Presentation</vt:lpstr>
      <vt:lpstr>  THEOLOGIES OF CHILDHOOD   Raise two important questions:   1. Conceptions of Children?            2. Commitments to Them?  The two are highly interrelated!   Strong conceptions of children and strong commitments to them go hand in hand!   .   </vt:lpstr>
      <vt:lpstr>  THEOLOGIES OF CHILDHOOD   Strong theologies articulate multi-faceted, multi-dimensional perspectives of children and childhood, building on: 1. The Bible 2. The Christian tradition 3. Other disciplines 4. Experience      </vt:lpstr>
      <vt:lpstr>Saw the power of theologies that hold onto BIBLICAL PARADOXES, seeing children as:</vt:lpstr>
      <vt:lpstr>PowerPoint Presentation</vt:lpstr>
      <vt:lpstr>   </vt:lpstr>
      <vt:lpstr>Learned from the important work of  </vt:lpstr>
      <vt:lpstr>Ongoing Work in Theologies of Childhood Worldwide</vt:lpstr>
      <vt:lpstr>   </vt:lpstr>
      <vt:lpstr>  </vt:lpstr>
      <vt:lpstr>    Like other liberating theologies,  CHILD-ATTENTIVE or  CHILD THEOLOGIES:      Build on Diverse Sources:   Bible, tradition, insights    from other disciplines.     Re-examine:   A range of doctrines, practices     with attention to the experience    of the marginalized or exploited   —in this case children.      </vt:lpstr>
      <vt:lpstr>SOME EXAMPLES  </vt:lpstr>
      <vt:lpstr>Strengthens THEOLOGICAL EDUCATION  Promotes attention to children  ACROSS THE CURRICULUM (Biblical Studies, Church History, Pastoral Care, Systematics)           .     </vt:lpstr>
      <vt:lpstr>   </vt:lpstr>
      <vt:lpstr>PowerPoint Presentation</vt:lpstr>
      <vt:lpstr>   </vt:lpstr>
      <vt:lpstr>PowerPoint Presentation</vt:lpstr>
      <vt:lpstr>   </vt:lpstr>
      <vt:lpstr>PowerPoint Presentation</vt:lpstr>
      <vt:lpstr>PowerPoint Presentation</vt:lpstr>
      <vt:lpstr>   </vt:lpstr>
      <vt:lpstr>STRENGTHENING THE CHURCH’S PUBLIC ADVOCACY FOR ALL CHILDREN!       </vt:lpstr>
      <vt:lpstr>Advancing Child Advocacy Efforts (secular/faith-based/joint initiatives)</vt:lpstr>
      <vt:lpstr>Supporting Faith-Based Organizations  that Work with Children at Risk</vt:lpstr>
      <vt:lpstr>Most recent work:   Addressing Child Abuse, Neglect and Corporal Punishment of Children (past, present)</vt:lpstr>
      <vt:lpstr>  -Dangers of Spanking, Physical Punishment -Limits of Parental Authority -Role of the Family, Church, State -Misuse of biblical texts, “discipline” -Role of religious communities in child protection  </vt:lpstr>
      <vt:lpstr>            </vt:lpstr>
      <vt:lpstr>QUESTIONS FOR DISCUSSION:  </vt:lpstr>
    </vt:vector>
  </TitlesOfParts>
  <Company>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Child in Christian Thought: Past and Present Theological Understandings of Children and Childhood.</dc:title>
  <dc:creator>Valparaiso University</dc:creator>
  <cp:lastModifiedBy>Marcia Bunge</cp:lastModifiedBy>
  <cp:revision>416</cp:revision>
  <dcterms:created xsi:type="dcterms:W3CDTF">2009-06-25T17:45:17Z</dcterms:created>
  <dcterms:modified xsi:type="dcterms:W3CDTF">2024-10-18T15:27:59Z</dcterms:modified>
</cp:coreProperties>
</file>